
<file path=[Content_Types].xml><?xml version="1.0" encoding="utf-8"?>
<Types xmlns="http://schemas.openxmlformats.org/package/2006/content-types">
  <Default Extension="glb" ContentType="model/gltf.binary"/>
  <Default Extension="jpeg" ContentType="image/jpeg"/>
  <Default Extension="jpg" ContentType="image/pn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1.jpg" ContentType="image/jpeg"/>
  <Override PartName="/ppt/media/image13.JPG" ContentType="image/jpeg"/>
  <Override PartName="/ppt/media/image14.JPG" ContentType="image/jpeg"/>
  <Override PartName="/ppt/media/image16.jpg" ContentType="image/jpeg"/>
  <Override PartName="/ppt/media/image17.jpg" ContentType="image/jpeg"/>
  <Override PartName="/ppt/media/image19.JPG" ContentType="image/jpeg"/>
  <Override PartName="/ppt/media/image21.jpg" ContentType="image/jpeg"/>
  <Override PartName="/ppt/media/image22.jpg" ContentType="image/jpeg"/>
  <Override PartName="/ppt/media/image31.jpg" ContentType="image/jpe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52" r:id="rId4"/>
  </p:sldMasterIdLst>
  <p:sldIdLst>
    <p:sldId id="256" r:id="rId5"/>
    <p:sldId id="262" r:id="rId6"/>
    <p:sldId id="264" r:id="rId7"/>
    <p:sldId id="263" r:id="rId8"/>
    <p:sldId id="265" r:id="rId9"/>
    <p:sldId id="266" r:id="rId10"/>
    <p:sldId id="267" r:id="rId11"/>
    <p:sldId id="268" r:id="rId12"/>
    <p:sldId id="270" r:id="rId13"/>
    <p:sldId id="269" r:id="rId14"/>
    <p:sldId id="271" r:id="rId15"/>
    <p:sldId id="272" r:id="rId16"/>
    <p:sldId id="273" r:id="rId17"/>
    <p:sldId id="274" r:id="rId18"/>
    <p:sldId id="275" r:id="rId19"/>
    <p:sldId id="276" r:id="rId20"/>
    <p:sldId id="277" r:id="rId21"/>
    <p:sldId id="279"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233345-035E-49CF-B9A9-66DBFAC2E630}" v="53" dt="2019-02-08T07:22:33.520"/>
    <p1510:client id="{F63F9AA3-5B3B-400E-A363-F1103B020460}" v="3581" dt="2019-02-08T21:03:20.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82" autoAdjust="0"/>
    <p:restoredTop sz="94660"/>
  </p:normalViewPr>
  <p:slideViewPr>
    <p:cSldViewPr snapToGrid="0">
      <p:cViewPr varScale="1">
        <p:scale>
          <a:sx n="152" d="100"/>
          <a:sy n="152" d="100"/>
        </p:scale>
        <p:origin x="156"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noProof="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4" name="Date Placeholder 3"/>
          <p:cNvSpPr>
            <a:spLocks noGrp="1"/>
          </p:cNvSpPr>
          <p:nvPr>
            <p:ph type="dt" sz="half" idx="10"/>
          </p:nvPr>
        </p:nvSpPr>
        <p:spPr/>
        <p:txBody>
          <a:bodyPr/>
          <a:lstStyle>
            <a:lvl1pPr algn="l">
              <a:defRPr/>
            </a:lvl1pPr>
          </a:lstStyle>
          <a:p>
            <a:fld id="{9AB3A824-1A51-4B26-AD58-A6D8E14F6C04}" type="datetimeFigureOut">
              <a:rPr lang="en-US" noProof="0" smtClean="0"/>
              <a:t>7/30/2020</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150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7/30/2020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27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7/30/2020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5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7/30/2020</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23064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noProof="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7/30/2020</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64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noProof="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7/30/2020</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27958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7/30/2020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586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7/30/2020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61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7/30/2020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396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7/30/2020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365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7/30/2020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80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C1C18-307B-4F68-A007-B5B542270E8D}" type="datetimeFigureOut">
              <a:rPr lang="en-US" noProof="0" smtClean="0"/>
              <a:t>7/30/2020</a:t>
            </a:fld>
            <a:endParaRPr lang="en-US" noProof="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noProof="0" dirty="0"/>
              <a:t>
              </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noProof="0" smtClean="0"/>
              <a:pPr/>
              <a:t>‹#›</a:t>
            </a:fld>
            <a:endParaRPr lang="en-US" noProof="0"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02846"/>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10" Type="http://schemas.openxmlformats.org/officeDocument/2006/relationships/image" Target="../media/image21.jpg"/><Relationship Id="rId4" Type="http://schemas.openxmlformats.org/officeDocument/2006/relationships/image" Target="../media/image4.png"/><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10" Type="http://schemas.openxmlformats.org/officeDocument/2006/relationships/image" Target="../media/image22.jpg"/><Relationship Id="rId4" Type="http://schemas.openxmlformats.org/officeDocument/2006/relationships/image" Target="../media/image4.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26.tif"/></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microsoft.com/office/2017/06/relationships/model3d" Target="../media/model3d2.glb"/><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9.png"/><Relationship Id="rId4" Type="http://schemas.microsoft.com/office/2017/06/relationships/model3d" Target="../media/model3d1.glb"/></Relationships>
</file>

<file path=ppt/slides/_rels/slide15.xml.rels><?xml version="1.0" encoding="UTF-8" standalone="yes"?>
<Relationships xmlns="http://schemas.openxmlformats.org/package/2006/relationships"><Relationship Id="rId8" Type="http://schemas.microsoft.com/office/2017/06/relationships/model3d" Target="../media/model3d2.glb"/><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9.png"/><Relationship Id="rId4" Type="http://schemas.microsoft.com/office/2017/06/relationships/model3d" Target="../media/model3d1.glb"/><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9.png"/><Relationship Id="rId10" Type="http://schemas.openxmlformats.org/officeDocument/2006/relationships/image" Target="../media/image32.png"/><Relationship Id="rId4" Type="http://schemas.microsoft.com/office/2017/06/relationships/model3d" Target="../media/model3d1.glb"/><Relationship Id="rId9" Type="http://schemas.microsoft.com/office/2017/06/relationships/model3d" Target="../media/model3d2.glb"/></Relationships>
</file>

<file path=ppt/slides/_rels/slide17.xml.rels><?xml version="1.0" encoding="UTF-8" standalone="yes"?>
<Relationships xmlns="http://schemas.openxmlformats.org/package/2006/relationships"><Relationship Id="rId8" Type="http://schemas.microsoft.com/office/2017/06/relationships/model3d" Target="../media/model3d2.glb"/><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9.png"/><Relationship Id="rId4" Type="http://schemas.microsoft.com/office/2017/06/relationships/model3d" Target="../media/model3d1.glb"/><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9.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5.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13.JP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14.JP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16.jp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17.jp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17/06/relationships/model3d" Target="../media/model3d1.glb"/><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91BDB91-E757-4677-A38C-EB354240C83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Layer>
                </a14:imgProps>
              </a:ext>
            </a:extLst>
          </a:blip>
          <a:srcRect/>
          <a:stretch/>
        </p:blipFill>
        <p:spPr>
          <a:xfrm>
            <a:off x="20" y="975"/>
            <a:ext cx="12191980" cy="6858000"/>
          </a:xfrm>
          <a:prstGeom prst="rect">
            <a:avLst/>
          </a:prstGeom>
        </p:spPr>
      </p:pic>
      <p:sp>
        <p:nvSpPr>
          <p:cNvPr id="27" name="Rectangle 26">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853439" y="1475234"/>
            <a:ext cx="3214307" cy="2901694"/>
          </a:xfrm>
          <a:prstGeom prst="rect">
            <a:avLst/>
          </a:prstGeom>
        </p:spPr>
        <p:txBody>
          <a:bodyPr lIns="0" rIns="180000" anchor="b">
            <a:normAutofit/>
          </a:bodyPr>
          <a:lstStyle/>
          <a:p>
            <a:r>
              <a:rPr lang="en-US" sz="4000" b="1">
                <a:solidFill>
                  <a:srgbClr val="FFFFFF"/>
                </a:solidFill>
              </a:rPr>
              <a:t>My Roadmap</a:t>
            </a:r>
          </a:p>
        </p:txBody>
      </p:sp>
      <p:cxnSp>
        <p:nvCxnSpPr>
          <p:cNvPr id="32" name="Straight Connector 28">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5829" y="4508519"/>
            <a:ext cx="2926080" cy="0"/>
          </a:xfrm>
          <a:prstGeom prst="line">
            <a:avLst/>
          </a:prstGeom>
          <a:ln w="19050">
            <a:solidFill>
              <a:srgbClr val="F9D187"/>
            </a:solidFill>
          </a:ln>
        </p:spPr>
        <p:style>
          <a:lnRef idx="1">
            <a:schemeClr val="accent1"/>
          </a:lnRef>
          <a:fillRef idx="0">
            <a:schemeClr val="accent1"/>
          </a:fillRef>
          <a:effectRef idx="0">
            <a:schemeClr val="accent1"/>
          </a:effectRef>
          <a:fontRef idx="minor">
            <a:schemeClr val="tx1"/>
          </a:fontRef>
        </p:style>
      </p:cxnSp>
      <p:sp>
        <p:nvSpPr>
          <p:cNvPr id="5" name="Subtitle 4">
            <a:extLst>
              <a:ext uri="{FF2B5EF4-FFF2-40B4-BE49-F238E27FC236}">
                <a16:creationId xmlns:a16="http://schemas.microsoft.com/office/drawing/2014/main" id="{1980220C-37E7-4860-90C5-5C67ECB84C00}"/>
              </a:ext>
            </a:extLst>
          </p:cNvPr>
          <p:cNvSpPr>
            <a:spLocks noGrp="1"/>
          </p:cNvSpPr>
          <p:nvPr>
            <p:ph type="subTitle" idx="1"/>
          </p:nvPr>
        </p:nvSpPr>
        <p:spPr>
          <a:xfrm>
            <a:off x="1065828" y="4035482"/>
            <a:ext cx="3107741" cy="1463040"/>
          </a:xfrm>
        </p:spPr>
        <p:txBody>
          <a:bodyPr/>
          <a:lstStyle/>
          <a:p>
            <a:r>
              <a:rPr lang="en-US" dirty="0"/>
              <a:t>- Max</a:t>
            </a:r>
          </a:p>
        </p:txBody>
      </p:sp>
    </p:spTree>
    <p:extLst>
      <p:ext uri="{BB962C8B-B14F-4D97-AF65-F5344CB8AC3E}">
        <p14:creationId xmlns:p14="http://schemas.microsoft.com/office/powerpoint/2010/main" val="83405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07/16- Europe Trip</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472353255"/>
                  </p:ext>
                </p:extLst>
              </p:nvPr>
            </p:nvGraphicFramePr>
            <p:xfrm>
              <a:off x="6876014" y="5905927"/>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6876014" y="5905927"/>
                <a:ext cx="1900279" cy="952063"/>
              </a:xfrm>
              <a:prstGeom prst="rect">
                <a:avLst/>
              </a:prstGeom>
            </p:spPr>
          </p:pic>
        </mc:Fallback>
      </mc:AlternateContent>
      <p:sp>
        <p:nvSpPr>
          <p:cNvPr id="10" name="TextBox 9">
            <a:extLst>
              <a:ext uri="{FF2B5EF4-FFF2-40B4-BE49-F238E27FC236}">
                <a16:creationId xmlns:a16="http://schemas.microsoft.com/office/drawing/2014/main" id="{06AD56E8-A5CA-4B83-A555-FA2D666353F5}"/>
              </a:ext>
            </a:extLst>
          </p:cNvPr>
          <p:cNvSpPr txBox="1"/>
          <p:nvPr/>
        </p:nvSpPr>
        <p:spPr>
          <a:xfrm>
            <a:off x="762000" y="2308393"/>
            <a:ext cx="4928997" cy="2308324"/>
          </a:xfrm>
          <a:prstGeom prst="rect">
            <a:avLst/>
          </a:prstGeom>
          <a:noFill/>
        </p:spPr>
        <p:txBody>
          <a:bodyPr wrap="square" rtlCol="0">
            <a:spAutoFit/>
          </a:bodyPr>
          <a:lstStyle/>
          <a:p>
            <a:r>
              <a:rPr lang="en-CA" dirty="0"/>
              <a:t>During March Break in grade 7, I went to Europe with my parents. We went to visit family in Germany and traveled around France for 2½ weeks. It was a real eye opener into the different cultures around the world since I’d only been to the US. I also had to do a project on the Berlin Wall, which was my main project for the year along with my passion project.</a:t>
            </a:r>
          </a:p>
        </p:txBody>
      </p:sp>
      <p:pic>
        <p:nvPicPr>
          <p:cNvPr id="7" name="Picture 6" descr="A close up of a logo&#10;&#10;Description automatically generated">
            <a:extLst>
              <a:ext uri="{FF2B5EF4-FFF2-40B4-BE49-F238E27FC236}">
                <a16:creationId xmlns:a16="http://schemas.microsoft.com/office/drawing/2014/main" id="{1006D9D5-F757-4600-A587-6414072F4581}"/>
              </a:ext>
            </a:extLst>
          </p:cNvPr>
          <p:cNvPicPr>
            <a:picLocks noChangeAspect="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colorTemperature colorTemp="11200"/>
                    </a14:imgEffect>
                    <a14:imgEffect>
                      <a14:saturation sat="400000"/>
                    </a14:imgEffect>
                    <a14:imgEffect>
                      <a14:brightnessContrast bright="36000"/>
                    </a14:imgEffect>
                  </a14:imgLayer>
                </a14:imgProps>
              </a:ext>
            </a:extLst>
          </a:blip>
          <a:stretch>
            <a:fillRect/>
          </a:stretch>
        </p:blipFill>
        <p:spPr>
          <a:xfrm>
            <a:off x="10187327" y="211543"/>
            <a:ext cx="1638000" cy="1645200"/>
          </a:xfrm>
          <a:prstGeom prst="rect">
            <a:avLst/>
          </a:prstGeom>
        </p:spPr>
      </p:pic>
      <p:pic>
        <p:nvPicPr>
          <p:cNvPr id="4" name="Picture 3">
            <a:extLst>
              <a:ext uri="{FF2B5EF4-FFF2-40B4-BE49-F238E27FC236}">
                <a16:creationId xmlns:a16="http://schemas.microsoft.com/office/drawing/2014/main" id="{CE1CCF6A-D58A-4BC1-A6D9-5B0072CA451C}"/>
              </a:ext>
            </a:extLst>
          </p:cNvPr>
          <p:cNvPicPr>
            <a:picLocks noChangeAspect="1"/>
          </p:cNvPicPr>
          <p:nvPr/>
        </p:nvPicPr>
        <p:blipFill>
          <a:blip r:embed="rId10"/>
          <a:stretch>
            <a:fillRect/>
          </a:stretch>
        </p:blipFill>
        <p:spPr>
          <a:xfrm>
            <a:off x="6324600" y="1910825"/>
            <a:ext cx="3571195" cy="2380202"/>
          </a:xfrm>
          <a:prstGeom prst="rect">
            <a:avLst/>
          </a:prstGeom>
          <a:effectLst>
            <a:softEdge rad="127000"/>
          </a:effectLst>
        </p:spPr>
      </p:pic>
    </p:spTree>
    <p:extLst>
      <p:ext uri="{BB962C8B-B14F-4D97-AF65-F5344CB8AC3E}">
        <p14:creationId xmlns:p14="http://schemas.microsoft.com/office/powerpoint/2010/main" val="31465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06\17- Europe Trip #2</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1285238843"/>
                  </p:ext>
                </p:extLst>
              </p:nvPr>
            </p:nvGraphicFramePr>
            <p:xfrm>
              <a:off x="7627245" y="5905937"/>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7627245" y="5905937"/>
                <a:ext cx="1900279" cy="952063"/>
              </a:xfrm>
              <a:prstGeom prst="rect">
                <a:avLst/>
              </a:prstGeom>
            </p:spPr>
          </p:pic>
        </mc:Fallback>
      </mc:AlternateContent>
      <p:sp>
        <p:nvSpPr>
          <p:cNvPr id="10" name="TextBox 9">
            <a:extLst>
              <a:ext uri="{FF2B5EF4-FFF2-40B4-BE49-F238E27FC236}">
                <a16:creationId xmlns:a16="http://schemas.microsoft.com/office/drawing/2014/main" id="{AD7317F0-B033-4A45-8141-1E25958E1FBD}"/>
              </a:ext>
            </a:extLst>
          </p:cNvPr>
          <p:cNvSpPr txBox="1"/>
          <p:nvPr/>
        </p:nvSpPr>
        <p:spPr>
          <a:xfrm>
            <a:off x="762000" y="2308393"/>
            <a:ext cx="4928997" cy="2308324"/>
          </a:xfrm>
          <a:prstGeom prst="rect">
            <a:avLst/>
          </a:prstGeom>
          <a:noFill/>
        </p:spPr>
        <p:txBody>
          <a:bodyPr wrap="square" rtlCol="0">
            <a:spAutoFit/>
          </a:bodyPr>
          <a:lstStyle/>
          <a:p>
            <a:r>
              <a:rPr lang="en-CA" dirty="0"/>
              <a:t>A year later I went back to Europe with my Oma instead of my parents. We bonded throughout the trip and met a lot more relatives than the previous year. I also learned a lot more German than before. We went to Switzerland beforehand and that’s when my photography hobby took off. I did a passion project on it, and made a website. I saw Europe in a different light that trip.</a:t>
            </a:r>
          </a:p>
        </p:txBody>
      </p:sp>
      <p:pic>
        <p:nvPicPr>
          <p:cNvPr id="11" name="Picture 10" descr="A close up of a logo&#10;&#10;Description automatically generated">
            <a:extLst>
              <a:ext uri="{FF2B5EF4-FFF2-40B4-BE49-F238E27FC236}">
                <a16:creationId xmlns:a16="http://schemas.microsoft.com/office/drawing/2014/main" id="{4E468CC1-9BD6-4A18-8E72-421E4F7F7A7D}"/>
              </a:ext>
            </a:extLst>
          </p:cNvPr>
          <p:cNvPicPr>
            <a:picLocks noChangeAspect="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colorTemperature colorTemp="11200"/>
                    </a14:imgEffect>
                    <a14:imgEffect>
                      <a14:saturation sat="400000"/>
                    </a14:imgEffect>
                    <a14:imgEffect>
                      <a14:brightnessContrast bright="36000"/>
                    </a14:imgEffect>
                  </a14:imgLayer>
                </a14:imgProps>
              </a:ext>
            </a:extLst>
          </a:blip>
          <a:stretch>
            <a:fillRect/>
          </a:stretch>
        </p:blipFill>
        <p:spPr>
          <a:xfrm>
            <a:off x="10187327" y="211543"/>
            <a:ext cx="1638000" cy="1645200"/>
          </a:xfrm>
          <a:prstGeom prst="rect">
            <a:avLst/>
          </a:prstGeom>
        </p:spPr>
      </p:pic>
      <p:pic>
        <p:nvPicPr>
          <p:cNvPr id="4" name="Picture 3">
            <a:extLst>
              <a:ext uri="{FF2B5EF4-FFF2-40B4-BE49-F238E27FC236}">
                <a16:creationId xmlns:a16="http://schemas.microsoft.com/office/drawing/2014/main" id="{FF7543B2-AE10-4282-A756-B14A612D0CF2}"/>
              </a:ext>
            </a:extLst>
          </p:cNvPr>
          <p:cNvPicPr>
            <a:picLocks noChangeAspect="1"/>
          </p:cNvPicPr>
          <p:nvPr/>
        </p:nvPicPr>
        <p:blipFill>
          <a:blip r:embed="rId10"/>
          <a:stretch>
            <a:fillRect/>
          </a:stretch>
        </p:blipFill>
        <p:spPr>
          <a:xfrm>
            <a:off x="6670405" y="2173525"/>
            <a:ext cx="3473726" cy="2315239"/>
          </a:xfrm>
          <a:prstGeom prst="rect">
            <a:avLst/>
          </a:prstGeom>
          <a:effectLst>
            <a:softEdge rad="127000"/>
          </a:effectLst>
        </p:spPr>
      </p:pic>
    </p:spTree>
    <p:extLst>
      <p:ext uri="{BB962C8B-B14F-4D97-AF65-F5344CB8AC3E}">
        <p14:creationId xmlns:p14="http://schemas.microsoft.com/office/powerpoint/2010/main" val="2729363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07/17- inquiry Project</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524343499"/>
                  </p:ext>
                </p:extLst>
              </p:nvPr>
            </p:nvGraphicFramePr>
            <p:xfrm>
              <a:off x="8843921" y="5905937"/>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8843921" y="5905937"/>
                <a:ext cx="1900279" cy="952063"/>
              </a:xfrm>
              <a:prstGeom prst="rect">
                <a:avLst/>
              </a:prstGeom>
            </p:spPr>
          </p:pic>
        </mc:Fallback>
      </mc:AlternateContent>
      <p:sp>
        <p:nvSpPr>
          <p:cNvPr id="10" name="TextBox 9">
            <a:extLst>
              <a:ext uri="{FF2B5EF4-FFF2-40B4-BE49-F238E27FC236}">
                <a16:creationId xmlns:a16="http://schemas.microsoft.com/office/drawing/2014/main" id="{AD8F11B9-C16D-473E-B5D3-5CDF82EDF344}"/>
              </a:ext>
            </a:extLst>
          </p:cNvPr>
          <p:cNvSpPr txBox="1"/>
          <p:nvPr/>
        </p:nvSpPr>
        <p:spPr>
          <a:xfrm>
            <a:off x="762000" y="2308393"/>
            <a:ext cx="5953121" cy="2862322"/>
          </a:xfrm>
          <a:prstGeom prst="rect">
            <a:avLst/>
          </a:prstGeom>
          <a:noFill/>
        </p:spPr>
        <p:txBody>
          <a:bodyPr wrap="square" rtlCol="0">
            <a:spAutoFit/>
          </a:bodyPr>
          <a:lstStyle/>
          <a:p>
            <a:r>
              <a:rPr lang="en-CA" dirty="0"/>
              <a:t>In June of 2017, I got recommended to a school of inquiry since I loved doing the passion projects at school and always delved deeper into my passion than most students. Sadly, I had to decline the invitation to the school due to my past. I’ve changed school so much and I didn’t feel like making new friends </a:t>
            </a:r>
            <a:r>
              <a:rPr lang="en-CA" i="1" dirty="0"/>
              <a:t>again</a:t>
            </a:r>
            <a:r>
              <a:rPr lang="en-CA" dirty="0"/>
              <a:t>. If that wasn’t the case for me and I was still back in Ottawa, then I most likely would’ve accepted. Now that I think about it again, I feel like I missed out on something unique and special that most people wouldn’t be able to do in their time at school; to inquire.</a:t>
            </a:r>
            <a:endParaRPr lang="en-CA" i="1" dirty="0"/>
          </a:p>
        </p:txBody>
      </p:sp>
      <p:pic>
        <p:nvPicPr>
          <p:cNvPr id="4" name="Picture 3" descr="A close up of a sign&#10;&#10;Description automatically generated">
            <a:extLst>
              <a:ext uri="{FF2B5EF4-FFF2-40B4-BE49-F238E27FC236}">
                <a16:creationId xmlns:a16="http://schemas.microsoft.com/office/drawing/2014/main" id="{2C09F595-84E8-4DBC-897B-0D452FCCDD46}"/>
              </a:ext>
            </a:extLst>
          </p:cNvPr>
          <p:cNvPicPr>
            <a:picLocks noChangeAspect="1"/>
          </p:cNvPicPr>
          <p:nvPr/>
        </p:nvPicPr>
        <p:blipFill>
          <a:blip r:embed="rId8"/>
          <a:stretch>
            <a:fillRect/>
          </a:stretch>
        </p:blipFill>
        <p:spPr>
          <a:xfrm>
            <a:off x="9989173" y="111049"/>
            <a:ext cx="2034307" cy="1973783"/>
          </a:xfrm>
          <a:prstGeom prst="rect">
            <a:avLst/>
          </a:prstGeom>
        </p:spPr>
      </p:pic>
      <p:pic>
        <p:nvPicPr>
          <p:cNvPr id="6" name="Picture 5">
            <a:extLst>
              <a:ext uri="{FF2B5EF4-FFF2-40B4-BE49-F238E27FC236}">
                <a16:creationId xmlns:a16="http://schemas.microsoft.com/office/drawing/2014/main" id="{9F010AEF-BA28-4C82-8644-2B359C6DCDDA}"/>
              </a:ext>
            </a:extLst>
          </p:cNvPr>
          <p:cNvPicPr>
            <a:picLocks noChangeAspect="1"/>
          </p:cNvPicPr>
          <p:nvPr/>
        </p:nvPicPr>
        <p:blipFill>
          <a:blip r:embed="rId9"/>
          <a:stretch>
            <a:fillRect/>
          </a:stretch>
        </p:blipFill>
        <p:spPr>
          <a:xfrm rot="10800000" flipH="1" flipV="1">
            <a:off x="7300089" y="3123130"/>
            <a:ext cx="4129911" cy="955848"/>
          </a:xfrm>
          <a:prstGeom prst="rect">
            <a:avLst/>
          </a:prstGeom>
        </p:spPr>
      </p:pic>
    </p:spTree>
    <p:extLst>
      <p:ext uri="{BB962C8B-B14F-4D97-AF65-F5344CB8AC3E}">
        <p14:creationId xmlns:p14="http://schemas.microsoft.com/office/powerpoint/2010/main" val="114218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08/18- BC Bike Trip</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1930374263"/>
                  </p:ext>
                </p:extLst>
              </p:nvPr>
            </p:nvGraphicFramePr>
            <p:xfrm>
              <a:off x="10055736" y="5905927"/>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10055736" y="5905927"/>
                <a:ext cx="1900279" cy="952063"/>
              </a:xfrm>
              <a:prstGeom prst="rect">
                <a:avLst/>
              </a:prstGeom>
            </p:spPr>
          </p:pic>
        </mc:Fallback>
      </mc:AlternateContent>
      <p:sp>
        <p:nvSpPr>
          <p:cNvPr id="10" name="TextBox 9">
            <a:extLst>
              <a:ext uri="{FF2B5EF4-FFF2-40B4-BE49-F238E27FC236}">
                <a16:creationId xmlns:a16="http://schemas.microsoft.com/office/drawing/2014/main" id="{3EAAD54D-B68C-476A-8419-9DA633FD9EFB}"/>
              </a:ext>
            </a:extLst>
          </p:cNvPr>
          <p:cNvSpPr txBox="1"/>
          <p:nvPr/>
        </p:nvSpPr>
        <p:spPr>
          <a:xfrm>
            <a:off x="762000" y="2308393"/>
            <a:ext cx="4928997" cy="1754326"/>
          </a:xfrm>
          <a:prstGeom prst="rect">
            <a:avLst/>
          </a:prstGeom>
          <a:noFill/>
        </p:spPr>
        <p:txBody>
          <a:bodyPr wrap="square" rtlCol="0">
            <a:spAutoFit/>
          </a:bodyPr>
          <a:lstStyle/>
          <a:p>
            <a:r>
              <a:rPr lang="en-CA" dirty="0"/>
              <a:t>During the summer of 2018, my dad and I went on a road trip touring the BC’s interior with our mountain bike for a week. It was an adventure to say the least. It was great bonding time with him and it helped me improve my photography skills, and I would do it again in a heartbeat.</a:t>
            </a:r>
          </a:p>
        </p:txBody>
      </p:sp>
      <p:pic>
        <p:nvPicPr>
          <p:cNvPr id="7" name="Picture 6" descr="A close up of a sign&#10;&#10;Description automatically generated">
            <a:extLst>
              <a:ext uri="{FF2B5EF4-FFF2-40B4-BE49-F238E27FC236}">
                <a16:creationId xmlns:a16="http://schemas.microsoft.com/office/drawing/2014/main" id="{34FAC243-511C-4F0E-9FD2-64F6C224D01C}"/>
              </a:ext>
            </a:extLst>
          </p:cNvPr>
          <p:cNvPicPr>
            <a:picLocks noChangeAspect="1"/>
          </p:cNvPicPr>
          <p:nvPr/>
        </p:nvPicPr>
        <p:blipFill>
          <a:blip r:embed="rId8"/>
          <a:stretch>
            <a:fillRect/>
          </a:stretch>
        </p:blipFill>
        <p:spPr>
          <a:xfrm>
            <a:off x="10055735" y="184553"/>
            <a:ext cx="1900279" cy="1900279"/>
          </a:xfrm>
          <a:prstGeom prst="rect">
            <a:avLst/>
          </a:prstGeom>
        </p:spPr>
      </p:pic>
      <p:pic>
        <p:nvPicPr>
          <p:cNvPr id="4" name="Picture 3">
            <a:extLst>
              <a:ext uri="{FF2B5EF4-FFF2-40B4-BE49-F238E27FC236}">
                <a16:creationId xmlns:a16="http://schemas.microsoft.com/office/drawing/2014/main" id="{E739B3B5-6550-4721-BAB7-43FCD5971D17}"/>
              </a:ext>
            </a:extLst>
          </p:cNvPr>
          <p:cNvPicPr>
            <a:picLocks noChangeAspect="1"/>
          </p:cNvPicPr>
          <p:nvPr/>
        </p:nvPicPr>
        <p:blipFill>
          <a:blip r:embed="rId9"/>
          <a:stretch>
            <a:fillRect/>
          </a:stretch>
        </p:blipFill>
        <p:spPr>
          <a:xfrm>
            <a:off x="6407871" y="1804943"/>
            <a:ext cx="3731885" cy="2487923"/>
          </a:xfrm>
          <a:prstGeom prst="rect">
            <a:avLst/>
          </a:prstGeom>
          <a:effectLst>
            <a:softEdge rad="127000"/>
          </a:effectLst>
        </p:spPr>
      </p:pic>
    </p:spTree>
    <p:extLst>
      <p:ext uri="{BB962C8B-B14F-4D97-AF65-F5344CB8AC3E}">
        <p14:creationId xmlns:p14="http://schemas.microsoft.com/office/powerpoint/2010/main" val="1868278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9515"/>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Future Goals</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1511901696"/>
                  </p:ext>
                </p:extLst>
              </p:nvPr>
            </p:nvGraphicFramePr>
            <p:xfrm>
              <a:off x="15166998" y="5905937"/>
              <a:ext cx="1900279" cy="952063"/>
            </p:xfrm>
            <a:graphic>
              <a:graphicData uri="http://schemas.microsoft.com/office/drawing/2017/model3d">
                <am3d:model3d r:embed="rId4">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5"/>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5"/>
              <a:stretch>
                <a:fillRect/>
              </a:stretch>
            </p:blipFill>
            <p:spPr>
              <a:xfrm>
                <a:off x="15166998" y="5905937"/>
                <a:ext cx="1900279" cy="952063"/>
              </a:xfrm>
              <a:prstGeom prst="rect">
                <a:avLst/>
              </a:prstGeom>
            </p:spPr>
          </p:pic>
        </mc:Fallback>
      </mc:AlternateContent>
      <p:pic>
        <p:nvPicPr>
          <p:cNvPr id="4" name="Picture 3">
            <a:extLst>
              <a:ext uri="{FF2B5EF4-FFF2-40B4-BE49-F238E27FC236}">
                <a16:creationId xmlns:a16="http://schemas.microsoft.com/office/drawing/2014/main" id="{2A42F9D1-87E3-4CC1-8A77-243D8DB9415D}"/>
              </a:ext>
            </a:extLst>
          </p:cNvPr>
          <p:cNvPicPr>
            <a:picLocks noChangeAspect="1"/>
          </p:cNvPicPr>
          <p:nvPr/>
        </p:nvPicPr>
        <p:blipFill>
          <a:blip r:embed="rId6"/>
          <a:stretch>
            <a:fillRect/>
          </a:stretch>
        </p:blipFill>
        <p:spPr>
          <a:xfrm>
            <a:off x="2987069" y="914400"/>
            <a:ext cx="7840647" cy="5284269"/>
          </a:xfrm>
          <a:prstGeom prst="rect">
            <a:avLst/>
          </a:prstGeom>
        </p:spPr>
      </p:pic>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DE2A5F3-10B6-45BE-82B9-78120B68FF9A}"/>
                  </a:ext>
                </a:extLst>
              </p:cNvPr>
              <p:cNvGraphicFramePr>
                <a:graphicFrameLocks noChangeAspect="1"/>
              </p:cNvGraphicFramePr>
              <p:nvPr>
                <p:extLst>
                  <p:ext uri="{D42A27DB-BD31-4B8C-83A1-F6EECF244321}">
                    <p14:modId xmlns:p14="http://schemas.microsoft.com/office/powerpoint/2010/main" val="3403117047"/>
                  </p:ext>
                </p:extLst>
              </p:nvPr>
            </p:nvGraphicFramePr>
            <p:xfrm>
              <a:off x="149123" y="5516514"/>
              <a:ext cx="612877" cy="1730908"/>
            </p:xfrm>
            <a:graphic>
              <a:graphicData uri="http://schemas.microsoft.com/office/drawing/2017/model3d">
                <am3d:model3d r:embed="rId7">
                  <am3d:spPr>
                    <a:xfrm>
                      <a:off x="0" y="0"/>
                      <a:ext cx="612877" cy="1730908"/>
                    </a:xfrm>
                    <a:prstGeom prst="rect">
                      <a:avLst/>
                    </a:prstGeom>
                  </am3d:spPr>
                  <am3d:camera>
                    <am3d:pos x="0" y="0" z="54967414"/>
                    <am3d:up dx="0" dy="36000000" dz="0"/>
                    <am3d:lookAt x="0" y="0" z="0"/>
                    <am3d:perspective fov="2700000"/>
                  </am3d:camera>
                  <am3d:trans>
                    <am3d:meterPerModelUnit n="208280" d="1000000"/>
                    <am3d:preTrans dx="0" dy="-777062" dz="-1344919"/>
                    <am3d:scale>
                      <am3d:sx n="1000000" d="1000000"/>
                      <am3d:sy n="1000000" d="1000000"/>
                      <am3d:sz n="1000000" d="1000000"/>
                    </am3d:scale>
                    <am3d:rot/>
                    <am3d:postTrans dx="0" dy="0" dz="0"/>
                  </am3d:trans>
                  <am3d:raster rName="Office3DRenderer" rVer="16.0.8326">
                    <am3d:blip r:embed="rId8"/>
                  </am3d:raster>
                  <am3d:objViewport viewportSz="1905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DE2A5F3-10B6-45BE-82B9-78120B68FF9A}"/>
                  </a:ext>
                </a:extLst>
              </p:cNvPr>
              <p:cNvPicPr>
                <a:picLocks noGrp="1" noRot="1" noChangeAspect="1" noMove="1" noResize="1" noEditPoints="1" noAdjustHandles="1" noChangeArrowheads="1" noChangeShapeType="1" noCrop="1"/>
              </p:cNvPicPr>
              <p:nvPr/>
            </p:nvPicPr>
            <p:blipFill>
              <a:blip r:embed="rId8"/>
              <a:stretch>
                <a:fillRect/>
              </a:stretch>
            </p:blipFill>
            <p:spPr>
              <a:xfrm>
                <a:off x="149123" y="5516514"/>
                <a:ext cx="612877" cy="1730908"/>
              </a:xfrm>
              <a:prstGeom prst="rect">
                <a:avLst/>
              </a:prstGeom>
            </p:spPr>
          </p:pic>
        </mc:Fallback>
      </mc:AlternateContent>
    </p:spTree>
    <p:extLst>
      <p:ext uri="{BB962C8B-B14F-4D97-AF65-F5344CB8AC3E}">
        <p14:creationId xmlns:p14="http://schemas.microsoft.com/office/powerpoint/2010/main" val="228319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9515"/>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2020- Buy My Own camera</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nvGraphicFramePr>
            <p:xfrm>
              <a:off x="15166998" y="5905937"/>
              <a:ext cx="1900279" cy="952063"/>
            </p:xfrm>
            <a:graphic>
              <a:graphicData uri="http://schemas.microsoft.com/office/drawing/2017/model3d">
                <am3d:model3d r:embed="rId4">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5"/>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5"/>
              <a:stretch>
                <a:fillRect/>
              </a:stretch>
            </p:blipFill>
            <p:spPr>
              <a:xfrm>
                <a:off x="15166998" y="5905937"/>
                <a:ext cx="1900279" cy="952063"/>
              </a:xfrm>
              <a:prstGeom prst="rect">
                <a:avLst/>
              </a:prstGeom>
            </p:spPr>
          </p:pic>
        </mc:Fallback>
      </mc:AlternateContent>
      <p:sp>
        <p:nvSpPr>
          <p:cNvPr id="7" name="TextBox 6">
            <a:extLst>
              <a:ext uri="{FF2B5EF4-FFF2-40B4-BE49-F238E27FC236}">
                <a16:creationId xmlns:a16="http://schemas.microsoft.com/office/drawing/2014/main" id="{D19145B8-742E-42AF-97C9-4077590A5047}"/>
              </a:ext>
            </a:extLst>
          </p:cNvPr>
          <p:cNvSpPr txBox="1"/>
          <p:nvPr/>
        </p:nvSpPr>
        <p:spPr>
          <a:xfrm>
            <a:off x="762000" y="2308393"/>
            <a:ext cx="4928997" cy="1754326"/>
          </a:xfrm>
          <a:prstGeom prst="rect">
            <a:avLst/>
          </a:prstGeom>
          <a:noFill/>
        </p:spPr>
        <p:txBody>
          <a:bodyPr wrap="square" rtlCol="0">
            <a:spAutoFit/>
          </a:bodyPr>
          <a:lstStyle/>
          <a:p>
            <a:r>
              <a:rPr lang="en-CA" dirty="0"/>
              <a:t>I’ve been into photography for 3 years now and I’m still using my mom’s 11 year old Canon </a:t>
            </a:r>
            <a:r>
              <a:rPr lang="en-CA" dirty="0" err="1"/>
              <a:t>XTi</a:t>
            </a:r>
            <a:r>
              <a:rPr lang="en-CA" dirty="0"/>
              <a:t>, and I’m now saving up for a brand new camera. I hope to accomplish this before I graduate high school so I can take my camera while travelling Northern BC before I head off to post-secondary.</a:t>
            </a:r>
          </a:p>
        </p:txBody>
      </p:sp>
      <p:pic>
        <p:nvPicPr>
          <p:cNvPr id="6" name="Picture 5">
            <a:extLst>
              <a:ext uri="{FF2B5EF4-FFF2-40B4-BE49-F238E27FC236}">
                <a16:creationId xmlns:a16="http://schemas.microsoft.com/office/drawing/2014/main" id="{1822F3CA-D272-4D85-BCCF-35F9CBC0561D}"/>
              </a:ext>
            </a:extLst>
          </p:cNvPr>
          <p:cNvPicPr>
            <a:picLocks noChangeAspect="1"/>
          </p:cNvPicPr>
          <p:nvPr/>
        </p:nvPicPr>
        <p:blipFill>
          <a:blip r:embed="rId6"/>
          <a:stretch>
            <a:fillRect/>
          </a:stretch>
        </p:blipFill>
        <p:spPr>
          <a:xfrm>
            <a:off x="6713601" y="2084832"/>
            <a:ext cx="4112594" cy="3495705"/>
          </a:xfrm>
          <a:prstGeom prst="rect">
            <a:avLst/>
          </a:prstGeom>
        </p:spPr>
      </p:pic>
      <p:pic>
        <p:nvPicPr>
          <p:cNvPr id="11" name="Picture 10">
            <a:extLst>
              <a:ext uri="{FF2B5EF4-FFF2-40B4-BE49-F238E27FC236}">
                <a16:creationId xmlns:a16="http://schemas.microsoft.com/office/drawing/2014/main" id="{20C2B53C-422B-4737-860B-9B0ED0D10746}"/>
              </a:ext>
            </a:extLst>
          </p:cNvPr>
          <p:cNvPicPr>
            <a:picLocks noChangeAspect="1"/>
          </p:cNvPicPr>
          <p:nvPr/>
        </p:nvPicPr>
        <p:blipFill>
          <a:blip r:embed="rId7"/>
          <a:stretch>
            <a:fillRect/>
          </a:stretch>
        </p:blipFill>
        <p:spPr>
          <a:xfrm>
            <a:off x="10119882" y="212819"/>
            <a:ext cx="1862488" cy="1862488"/>
          </a:xfrm>
          <a:prstGeom prst="rect">
            <a:avLst/>
          </a:prstGeom>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77DFC14F-8CF1-48AB-933A-675B0184E238}"/>
                  </a:ext>
                </a:extLst>
              </p:cNvPr>
              <p:cNvGraphicFramePr>
                <a:graphicFrameLocks noChangeAspect="1"/>
              </p:cNvGraphicFramePr>
              <p:nvPr>
                <p:extLst>
                  <p:ext uri="{D42A27DB-BD31-4B8C-83A1-F6EECF244321}">
                    <p14:modId xmlns:p14="http://schemas.microsoft.com/office/powerpoint/2010/main" val="2933194852"/>
                  </p:ext>
                </p:extLst>
              </p:nvPr>
            </p:nvGraphicFramePr>
            <p:xfrm>
              <a:off x="149123" y="4175029"/>
              <a:ext cx="612877" cy="1730908"/>
            </p:xfrm>
            <a:graphic>
              <a:graphicData uri="http://schemas.microsoft.com/office/drawing/2017/model3d">
                <am3d:model3d r:embed="rId8">
                  <am3d:spPr>
                    <a:xfrm>
                      <a:off x="0" y="0"/>
                      <a:ext cx="612877" cy="1730908"/>
                    </a:xfrm>
                    <a:prstGeom prst="rect">
                      <a:avLst/>
                    </a:prstGeom>
                  </am3d:spPr>
                  <am3d:camera>
                    <am3d:pos x="0" y="0" z="54967414"/>
                    <am3d:up dx="0" dy="36000000" dz="0"/>
                    <am3d:lookAt x="0" y="0" z="0"/>
                    <am3d:perspective fov="2700000"/>
                  </am3d:camera>
                  <am3d:trans>
                    <am3d:meterPerModelUnit n="208280" d="1000000"/>
                    <am3d:preTrans dx="0" dy="-777062" dz="-1344919"/>
                    <am3d:scale>
                      <am3d:sx n="1000000" d="1000000"/>
                      <am3d:sy n="1000000" d="1000000"/>
                      <am3d:sz n="1000000" d="1000000"/>
                    </am3d:scale>
                    <am3d:rot/>
                    <am3d:postTrans dx="0" dy="0" dz="0"/>
                  </am3d:trans>
                  <am3d:raster rName="Office3DRenderer" rVer="16.0.8326">
                    <am3d:blip r:embed="rId9"/>
                  </am3d:raster>
                  <am3d:objViewport viewportSz="1905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77DFC14F-8CF1-48AB-933A-675B0184E238}"/>
                  </a:ext>
                </a:extLst>
              </p:cNvPr>
              <p:cNvPicPr>
                <a:picLocks noGrp="1" noRot="1" noChangeAspect="1" noMove="1" noResize="1" noEditPoints="1" noAdjustHandles="1" noChangeArrowheads="1" noChangeShapeType="1" noCrop="1"/>
              </p:cNvPicPr>
              <p:nvPr/>
            </p:nvPicPr>
            <p:blipFill>
              <a:blip r:embed="rId9"/>
              <a:stretch>
                <a:fillRect/>
              </a:stretch>
            </p:blipFill>
            <p:spPr>
              <a:xfrm>
                <a:off x="149123" y="4175029"/>
                <a:ext cx="612877" cy="1730908"/>
              </a:xfrm>
              <a:prstGeom prst="rect">
                <a:avLst/>
              </a:prstGeom>
            </p:spPr>
          </p:pic>
        </mc:Fallback>
      </mc:AlternateContent>
    </p:spTree>
    <p:extLst>
      <p:ext uri="{BB962C8B-B14F-4D97-AF65-F5344CB8AC3E}">
        <p14:creationId xmlns:p14="http://schemas.microsoft.com/office/powerpoint/2010/main" val="213546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9515"/>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2021- Travel Northern BC</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nvGraphicFramePr>
            <p:xfrm>
              <a:off x="15166998" y="5905937"/>
              <a:ext cx="1900279" cy="952063"/>
            </p:xfrm>
            <a:graphic>
              <a:graphicData uri="http://schemas.microsoft.com/office/drawing/2017/model3d">
                <am3d:model3d r:embed="rId4">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5"/>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5"/>
              <a:stretch>
                <a:fillRect/>
              </a:stretch>
            </p:blipFill>
            <p:spPr>
              <a:xfrm>
                <a:off x="15166998" y="5905937"/>
                <a:ext cx="1900279" cy="952063"/>
              </a:xfrm>
              <a:prstGeom prst="rect">
                <a:avLst/>
              </a:prstGeom>
            </p:spPr>
          </p:pic>
        </mc:Fallback>
      </mc:AlternateContent>
      <p:sp>
        <p:nvSpPr>
          <p:cNvPr id="7" name="TextBox 6">
            <a:extLst>
              <a:ext uri="{FF2B5EF4-FFF2-40B4-BE49-F238E27FC236}">
                <a16:creationId xmlns:a16="http://schemas.microsoft.com/office/drawing/2014/main" id="{7C72C200-D70B-4C5A-BB26-7651C387CFC8}"/>
              </a:ext>
            </a:extLst>
          </p:cNvPr>
          <p:cNvSpPr txBox="1"/>
          <p:nvPr/>
        </p:nvSpPr>
        <p:spPr>
          <a:xfrm>
            <a:off x="762000" y="2308393"/>
            <a:ext cx="4928997" cy="1477328"/>
          </a:xfrm>
          <a:prstGeom prst="rect">
            <a:avLst/>
          </a:prstGeom>
          <a:noFill/>
        </p:spPr>
        <p:txBody>
          <a:bodyPr wrap="square" rtlCol="0">
            <a:spAutoFit/>
          </a:bodyPr>
          <a:lstStyle/>
          <a:p>
            <a:r>
              <a:rPr lang="en-CA" dirty="0"/>
              <a:t>One of my things on my bucket list is to travel around Northern BC, and I think that after graduation is a good time. I hope to see BC like I never had and also take some great pictures of the northern glaciers.</a:t>
            </a:r>
          </a:p>
        </p:txBody>
      </p:sp>
      <p:pic>
        <p:nvPicPr>
          <p:cNvPr id="4" name="Picture 3">
            <a:extLst>
              <a:ext uri="{FF2B5EF4-FFF2-40B4-BE49-F238E27FC236}">
                <a16:creationId xmlns:a16="http://schemas.microsoft.com/office/drawing/2014/main" id="{1F062BAE-A1E9-4648-9AAF-8CE46DDB9EE9}"/>
              </a:ext>
            </a:extLst>
          </p:cNvPr>
          <p:cNvPicPr>
            <a:picLocks noChangeAspect="1"/>
          </p:cNvPicPr>
          <p:nvPr/>
        </p:nvPicPr>
        <p:blipFill>
          <a:blip r:embed="rId6"/>
          <a:stretch>
            <a:fillRect/>
          </a:stretch>
        </p:blipFill>
        <p:spPr>
          <a:xfrm>
            <a:off x="6096000" y="2094347"/>
            <a:ext cx="5168373" cy="3440069"/>
          </a:xfrm>
          <a:prstGeom prst="rect">
            <a:avLst/>
          </a:prstGeom>
          <a:effectLst>
            <a:softEdge rad="127000"/>
          </a:effectLst>
        </p:spPr>
      </p:pic>
      <p:pic>
        <p:nvPicPr>
          <p:cNvPr id="10" name="Picture 9" descr="A close up of a logo&#10;&#10;Description automatically generated">
            <a:extLst>
              <a:ext uri="{FF2B5EF4-FFF2-40B4-BE49-F238E27FC236}">
                <a16:creationId xmlns:a16="http://schemas.microsoft.com/office/drawing/2014/main" id="{0873C0E3-9481-4EF0-80A0-2D1B66E19061}"/>
              </a:ext>
            </a:extLst>
          </p:cNvPr>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colorTemperature colorTemp="11200"/>
                    </a14:imgEffect>
                    <a14:imgEffect>
                      <a14:saturation sat="400000"/>
                    </a14:imgEffect>
                    <a14:imgEffect>
                      <a14:brightnessContrast bright="36000"/>
                    </a14:imgEffect>
                  </a14:imgLayer>
                </a14:imgProps>
              </a:ext>
            </a:extLst>
          </a:blip>
          <a:stretch>
            <a:fillRect/>
          </a:stretch>
        </p:blipFill>
        <p:spPr>
          <a:xfrm>
            <a:off x="10187327" y="211543"/>
            <a:ext cx="1638000" cy="1645200"/>
          </a:xfrm>
          <a:prstGeom prst="rect">
            <a:avLst/>
          </a:prstGeom>
        </p:spPr>
      </p:pic>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FFA4B85D-046F-4257-94A5-7185B54210E6}"/>
                  </a:ext>
                </a:extLst>
              </p:cNvPr>
              <p:cNvGraphicFramePr>
                <a:graphicFrameLocks noChangeAspect="1"/>
              </p:cNvGraphicFramePr>
              <p:nvPr>
                <p:extLst>
                  <p:ext uri="{D42A27DB-BD31-4B8C-83A1-F6EECF244321}">
                    <p14:modId xmlns:p14="http://schemas.microsoft.com/office/powerpoint/2010/main" val="3110079312"/>
                  </p:ext>
                </p:extLst>
              </p:nvPr>
            </p:nvGraphicFramePr>
            <p:xfrm>
              <a:off x="120440" y="2920267"/>
              <a:ext cx="641560" cy="1730907"/>
            </p:xfrm>
            <a:graphic>
              <a:graphicData uri="http://schemas.microsoft.com/office/drawing/2017/model3d">
                <am3d:model3d r:embed="rId9">
                  <am3d:spPr>
                    <a:xfrm>
                      <a:off x="0" y="0"/>
                      <a:ext cx="641560" cy="1730907"/>
                    </a:xfrm>
                    <a:prstGeom prst="rect">
                      <a:avLst/>
                    </a:prstGeom>
                  </am3d:spPr>
                  <am3d:camera>
                    <am3d:pos x="0" y="0" z="54967414"/>
                    <am3d:up dx="0" dy="36000000" dz="0"/>
                    <am3d:lookAt x="0" y="0" z="0"/>
                    <am3d:perspective fov="2700000"/>
                  </am3d:camera>
                  <am3d:trans>
                    <am3d:meterPerModelUnit n="208280" d="1000000"/>
                    <am3d:preTrans dx="0" dy="-777062" dz="-1344919"/>
                    <am3d:scale>
                      <am3d:sx n="1000000" d="1000000"/>
                      <am3d:sy n="1000000" d="1000000"/>
                      <am3d:sz n="1000000" d="1000000"/>
                    </am3d:scale>
                    <am3d:rot/>
                    <am3d:postTrans dx="0" dy="0" dz="0"/>
                  </am3d:trans>
                  <am3d:raster rName="Office3DRenderer" rVer="16.0.8326">
                    <am3d:blip r:embed="rId10"/>
                  </am3d:raster>
                  <am3d:objViewport viewportSz="1905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FFA4B85D-046F-4257-94A5-7185B54210E6}"/>
                  </a:ext>
                </a:extLst>
              </p:cNvPr>
              <p:cNvPicPr>
                <a:picLocks noGrp="1" noRot="1" noChangeAspect="1" noMove="1" noResize="1" noEditPoints="1" noAdjustHandles="1" noChangeArrowheads="1" noChangeShapeType="1" noCrop="1"/>
              </p:cNvPicPr>
              <p:nvPr/>
            </p:nvPicPr>
            <p:blipFill>
              <a:blip r:embed="rId10"/>
              <a:stretch>
                <a:fillRect/>
              </a:stretch>
            </p:blipFill>
            <p:spPr>
              <a:xfrm>
                <a:off x="120440" y="2920267"/>
                <a:ext cx="641560" cy="1730907"/>
              </a:xfrm>
              <a:prstGeom prst="rect">
                <a:avLst/>
              </a:prstGeom>
            </p:spPr>
          </p:pic>
        </mc:Fallback>
      </mc:AlternateContent>
    </p:spTree>
    <p:extLst>
      <p:ext uri="{BB962C8B-B14F-4D97-AF65-F5344CB8AC3E}">
        <p14:creationId xmlns:p14="http://schemas.microsoft.com/office/powerpoint/2010/main" val="121000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9515"/>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2040- Own my home</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nvGraphicFramePr>
            <p:xfrm>
              <a:off x="15166998" y="5905937"/>
              <a:ext cx="1900279" cy="952063"/>
            </p:xfrm>
            <a:graphic>
              <a:graphicData uri="http://schemas.microsoft.com/office/drawing/2017/model3d">
                <am3d:model3d r:embed="rId4">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5"/>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5"/>
              <a:stretch>
                <a:fillRect/>
              </a:stretch>
            </p:blipFill>
            <p:spPr>
              <a:xfrm>
                <a:off x="15166998" y="5905937"/>
                <a:ext cx="1900279" cy="952063"/>
              </a:xfrm>
              <a:prstGeom prst="rect">
                <a:avLst/>
              </a:prstGeom>
            </p:spPr>
          </p:pic>
        </mc:Fallback>
      </mc:AlternateContent>
      <p:sp>
        <p:nvSpPr>
          <p:cNvPr id="7" name="TextBox 6">
            <a:extLst>
              <a:ext uri="{FF2B5EF4-FFF2-40B4-BE49-F238E27FC236}">
                <a16:creationId xmlns:a16="http://schemas.microsoft.com/office/drawing/2014/main" id="{B9560E50-C14D-43AE-87D2-40422F3FE5D6}"/>
              </a:ext>
            </a:extLst>
          </p:cNvPr>
          <p:cNvSpPr txBox="1"/>
          <p:nvPr/>
        </p:nvSpPr>
        <p:spPr>
          <a:xfrm>
            <a:off x="762000" y="2308393"/>
            <a:ext cx="4928997" cy="1754326"/>
          </a:xfrm>
          <a:prstGeom prst="rect">
            <a:avLst/>
          </a:prstGeom>
          <a:noFill/>
        </p:spPr>
        <p:txBody>
          <a:bodyPr wrap="square" rtlCol="0">
            <a:spAutoFit/>
          </a:bodyPr>
          <a:lstStyle/>
          <a:p>
            <a:r>
              <a:rPr lang="en-CA" dirty="0"/>
              <a:t>Another goal I want to accomplish is to own my home.  Ever since we got moved from an apartment into a real home that we owned, there was so much more freedom of what you could do in and to your home, and I don’t want to experience the limited feeling of rental houses for a long time.</a:t>
            </a:r>
          </a:p>
        </p:txBody>
      </p:sp>
      <p:pic>
        <p:nvPicPr>
          <p:cNvPr id="4" name="Picture 3">
            <a:extLst>
              <a:ext uri="{FF2B5EF4-FFF2-40B4-BE49-F238E27FC236}">
                <a16:creationId xmlns:a16="http://schemas.microsoft.com/office/drawing/2014/main" id="{2618EC35-6AFB-4F2B-9E12-ADACAD020262}"/>
              </a:ext>
            </a:extLst>
          </p:cNvPr>
          <p:cNvPicPr>
            <a:picLocks noChangeAspect="1"/>
          </p:cNvPicPr>
          <p:nvPr/>
        </p:nvPicPr>
        <p:blipFill>
          <a:blip r:embed="rId6"/>
          <a:stretch>
            <a:fillRect/>
          </a:stretch>
        </p:blipFill>
        <p:spPr>
          <a:xfrm>
            <a:off x="6347760" y="2471686"/>
            <a:ext cx="3952876" cy="3182065"/>
          </a:xfrm>
          <a:prstGeom prst="rect">
            <a:avLst/>
          </a:prstGeom>
        </p:spPr>
      </p:pic>
      <p:pic>
        <p:nvPicPr>
          <p:cNvPr id="6" name="Picture 5">
            <a:extLst>
              <a:ext uri="{FF2B5EF4-FFF2-40B4-BE49-F238E27FC236}">
                <a16:creationId xmlns:a16="http://schemas.microsoft.com/office/drawing/2014/main" id="{41724417-7D30-495B-9B66-B9C0365CC23F}"/>
              </a:ext>
            </a:extLst>
          </p:cNvPr>
          <p:cNvPicPr>
            <a:picLocks noChangeAspect="1"/>
          </p:cNvPicPr>
          <p:nvPr/>
        </p:nvPicPr>
        <p:blipFill>
          <a:blip r:embed="rId7"/>
          <a:stretch>
            <a:fillRect/>
          </a:stretch>
        </p:blipFill>
        <p:spPr>
          <a:xfrm rot="10800000">
            <a:off x="10013501" y="211423"/>
            <a:ext cx="1985651" cy="1985651"/>
          </a:xfrm>
          <a:prstGeom prst="rect">
            <a:avLst/>
          </a:prstGeom>
        </p:spPr>
      </p:pic>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FB6126B3-8035-453E-BE16-E723E61661F8}"/>
                  </a:ext>
                </a:extLst>
              </p:cNvPr>
              <p:cNvGraphicFramePr>
                <a:graphicFrameLocks noChangeAspect="1"/>
              </p:cNvGraphicFramePr>
              <p:nvPr>
                <p:extLst>
                  <p:ext uri="{D42A27DB-BD31-4B8C-83A1-F6EECF244321}">
                    <p14:modId xmlns:p14="http://schemas.microsoft.com/office/powerpoint/2010/main" val="2193166966"/>
                  </p:ext>
                </p:extLst>
              </p:nvPr>
            </p:nvGraphicFramePr>
            <p:xfrm>
              <a:off x="119688" y="1402694"/>
              <a:ext cx="641560" cy="1730907"/>
            </p:xfrm>
            <a:graphic>
              <a:graphicData uri="http://schemas.microsoft.com/office/drawing/2017/model3d">
                <am3d:model3d r:embed="rId8">
                  <am3d:spPr>
                    <a:xfrm>
                      <a:off x="0" y="0"/>
                      <a:ext cx="641560" cy="1730907"/>
                    </a:xfrm>
                    <a:prstGeom prst="rect">
                      <a:avLst/>
                    </a:prstGeom>
                  </am3d:spPr>
                  <am3d:camera>
                    <am3d:pos x="0" y="0" z="54967414"/>
                    <am3d:up dx="0" dy="36000000" dz="0"/>
                    <am3d:lookAt x="0" y="0" z="0"/>
                    <am3d:perspective fov="2700000"/>
                  </am3d:camera>
                  <am3d:trans>
                    <am3d:meterPerModelUnit n="208280" d="1000000"/>
                    <am3d:preTrans dx="0" dy="-777062" dz="-1344919"/>
                    <am3d:scale>
                      <am3d:sx n="1000000" d="1000000"/>
                      <am3d:sy n="1000000" d="1000000"/>
                      <am3d:sz n="1000000" d="1000000"/>
                    </am3d:scale>
                    <am3d:rot/>
                    <am3d:postTrans dx="0" dy="0" dz="0"/>
                  </am3d:trans>
                  <am3d:raster rName="Office3DRenderer" rVer="16.0.8326">
                    <am3d:blip r:embed="rId9"/>
                  </am3d:raster>
                  <am3d:objViewport viewportSz="1905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FB6126B3-8035-453E-BE16-E723E61661F8}"/>
                  </a:ext>
                </a:extLst>
              </p:cNvPr>
              <p:cNvPicPr>
                <a:picLocks noGrp="1" noRot="1" noChangeAspect="1" noMove="1" noResize="1" noEditPoints="1" noAdjustHandles="1" noChangeArrowheads="1" noChangeShapeType="1" noCrop="1"/>
              </p:cNvPicPr>
              <p:nvPr/>
            </p:nvPicPr>
            <p:blipFill>
              <a:blip r:embed="rId9"/>
              <a:stretch>
                <a:fillRect/>
              </a:stretch>
            </p:blipFill>
            <p:spPr>
              <a:xfrm>
                <a:off x="119688" y="1402694"/>
                <a:ext cx="641560" cy="1730907"/>
              </a:xfrm>
              <a:prstGeom prst="rect">
                <a:avLst/>
              </a:prstGeom>
            </p:spPr>
          </p:pic>
        </mc:Fallback>
      </mc:AlternateContent>
    </p:spTree>
    <p:extLst>
      <p:ext uri="{BB962C8B-B14F-4D97-AF65-F5344CB8AC3E}">
        <p14:creationId xmlns:p14="http://schemas.microsoft.com/office/powerpoint/2010/main" val="995752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9515"/>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Why I chose the signs</a:t>
            </a:r>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nvGraphicFramePr>
            <p:xfrm>
              <a:off x="15166998" y="5905937"/>
              <a:ext cx="1900279" cy="952063"/>
            </p:xfrm>
            <a:graphic>
              <a:graphicData uri="http://schemas.microsoft.com/office/drawing/2017/model3d">
                <am3d:model3d r:embed="rId4">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5"/>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5"/>
              <a:stretch>
                <a:fillRect/>
              </a:stretch>
            </p:blipFill>
            <p:spPr>
              <a:xfrm>
                <a:off x="15166998" y="5905937"/>
                <a:ext cx="1900279" cy="95206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DE2A5F3-10B6-45BE-82B9-78120B68FF9A}"/>
                  </a:ext>
                </a:extLst>
              </p:cNvPr>
              <p:cNvGraphicFramePr>
                <a:graphicFrameLocks noChangeAspect="1"/>
              </p:cNvGraphicFramePr>
              <p:nvPr/>
            </p:nvGraphicFramePr>
            <p:xfrm>
              <a:off x="172175" y="-3565551"/>
              <a:ext cx="612877" cy="1730908"/>
            </p:xfrm>
            <a:graphic>
              <a:graphicData uri="http://schemas.microsoft.com/office/drawing/2017/model3d">
                <am3d:model3d r:embed="rId6">
                  <am3d:spPr>
                    <a:xfrm>
                      <a:off x="0" y="0"/>
                      <a:ext cx="612877" cy="1730908"/>
                    </a:xfrm>
                    <a:prstGeom prst="rect">
                      <a:avLst/>
                    </a:prstGeom>
                  </am3d:spPr>
                  <am3d:camera>
                    <am3d:pos x="0" y="0" z="54967414"/>
                    <am3d:up dx="0" dy="36000000" dz="0"/>
                    <am3d:lookAt x="0" y="0" z="0"/>
                    <am3d:perspective fov="2700000"/>
                  </am3d:camera>
                  <am3d:trans>
                    <am3d:meterPerModelUnit n="208280" d="1000000"/>
                    <am3d:preTrans dx="0" dy="-777062" dz="-1344919"/>
                    <am3d:scale>
                      <am3d:sx n="1000000" d="1000000"/>
                      <am3d:sy n="1000000" d="1000000"/>
                      <am3d:sz n="1000000" d="1000000"/>
                    </am3d:scale>
                    <am3d:rot/>
                    <am3d:postTrans dx="0" dy="0" dz="0"/>
                  </am3d:trans>
                  <am3d:raster rName="Office3DRenderer" rVer="16.0.8326">
                    <am3d:blip r:embed="rId7"/>
                  </am3d:raster>
                  <am3d:objViewport viewportSz="1905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DE2A5F3-10B6-45BE-82B9-78120B68FF9A}"/>
                  </a:ext>
                </a:extLst>
              </p:cNvPr>
              <p:cNvPicPr>
                <a:picLocks noGrp="1" noRot="1" noChangeAspect="1" noMove="1" noResize="1" noEditPoints="1" noAdjustHandles="1" noChangeArrowheads="1" noChangeShapeType="1" noCrop="1"/>
              </p:cNvPicPr>
              <p:nvPr/>
            </p:nvPicPr>
            <p:blipFill>
              <a:blip r:embed="rId7"/>
              <a:stretch>
                <a:fillRect/>
              </a:stretch>
            </p:blipFill>
            <p:spPr>
              <a:xfrm>
                <a:off x="172175" y="-3565551"/>
                <a:ext cx="612877" cy="1730908"/>
              </a:xfrm>
              <a:prstGeom prst="rect">
                <a:avLst/>
              </a:prstGeom>
            </p:spPr>
          </p:pic>
        </mc:Fallback>
      </mc:AlternateContent>
      <p:sp>
        <p:nvSpPr>
          <p:cNvPr id="6" name="TextBox 5">
            <a:extLst>
              <a:ext uri="{FF2B5EF4-FFF2-40B4-BE49-F238E27FC236}">
                <a16:creationId xmlns:a16="http://schemas.microsoft.com/office/drawing/2014/main" id="{C3AFDF34-A194-44CD-9ACB-EDCE382F7618}"/>
              </a:ext>
            </a:extLst>
          </p:cNvPr>
          <p:cNvSpPr txBox="1"/>
          <p:nvPr/>
        </p:nvSpPr>
        <p:spPr>
          <a:xfrm>
            <a:off x="658391" y="2084832"/>
            <a:ext cx="10610742" cy="4247317"/>
          </a:xfrm>
          <a:prstGeom prst="rect">
            <a:avLst/>
          </a:prstGeom>
          <a:noFill/>
        </p:spPr>
        <p:txBody>
          <a:bodyPr wrap="square" rtlCol="0">
            <a:spAutoFit/>
          </a:bodyPr>
          <a:lstStyle/>
          <a:p>
            <a:pPr marL="342900" indent="-342900">
              <a:buAutoNum type="arabicPeriod"/>
            </a:pPr>
            <a:r>
              <a:rPr lang="en-CA" dirty="0"/>
              <a:t>The danger sign represents the danger I was in while I had my asthma attack</a:t>
            </a:r>
          </a:p>
          <a:p>
            <a:pPr marL="342900" indent="-342900">
              <a:buAutoNum type="arabicPeriod"/>
            </a:pPr>
            <a:r>
              <a:rPr lang="en-CA" dirty="0"/>
              <a:t>The no smoking sign represents about the deal I made to my mom about not smoking, drinking, or doing drugs</a:t>
            </a:r>
          </a:p>
          <a:p>
            <a:pPr marL="342900" indent="-342900">
              <a:buAutoNum type="arabicPeriod"/>
            </a:pPr>
            <a:r>
              <a:rPr lang="en-CA" dirty="0"/>
              <a:t>Every day when walking to school, I saw that sign before I arrived, and symbolises school</a:t>
            </a:r>
          </a:p>
          <a:p>
            <a:pPr marL="342900" indent="-342900">
              <a:buAutoNum type="arabicPeriod"/>
            </a:pPr>
            <a:r>
              <a:rPr lang="en-CA" dirty="0"/>
              <a:t>I used the stop light icon for the two tragic events because it made me stop and think about other people’s lives</a:t>
            </a:r>
          </a:p>
          <a:p>
            <a:pPr marL="342900" indent="-342900">
              <a:buAutoNum type="arabicPeriod"/>
            </a:pPr>
            <a:r>
              <a:rPr lang="en-CA" dirty="0"/>
              <a:t>I used the yield sign for the two of the most important decisions of my life because we had to think about the impact of those decisions</a:t>
            </a:r>
          </a:p>
          <a:p>
            <a:pPr marL="342900" indent="-342900">
              <a:buAutoNum type="arabicPeriod"/>
            </a:pPr>
            <a:r>
              <a:rPr lang="en-CA" dirty="0"/>
              <a:t>I used the construction sign to represent that I hand-built the computer from the components</a:t>
            </a:r>
          </a:p>
          <a:p>
            <a:pPr marL="342900" indent="-342900">
              <a:buAutoNum type="arabicPeriod"/>
            </a:pPr>
            <a:r>
              <a:rPr lang="en-CA" dirty="0"/>
              <a:t>I used the airplane sign to signify travel</a:t>
            </a:r>
          </a:p>
          <a:p>
            <a:pPr marL="342900" indent="-342900">
              <a:buAutoNum type="arabicPeriod"/>
            </a:pPr>
            <a:r>
              <a:rPr lang="en-CA" dirty="0"/>
              <a:t>I used the split road sign to represent the choice I had to make with my education</a:t>
            </a:r>
          </a:p>
          <a:p>
            <a:pPr marL="342900" indent="-342900">
              <a:buAutoNum type="arabicPeriod"/>
            </a:pPr>
            <a:r>
              <a:rPr lang="en-CA" dirty="0"/>
              <a:t>I used the bike sign to represent the bike trip and how much I like biking. I also was a road biker before I got into mountain biking</a:t>
            </a:r>
          </a:p>
          <a:p>
            <a:pPr marL="342900" indent="-342900">
              <a:buAutoNum type="arabicPeriod"/>
            </a:pPr>
            <a:r>
              <a:rPr lang="en-CA" dirty="0"/>
              <a:t>I used the children playing sign to signify that photography is my hobby, and not my job (not yet at least)</a:t>
            </a:r>
          </a:p>
          <a:p>
            <a:pPr marL="342900" indent="-342900">
              <a:buAutoNum type="arabicPeriod"/>
            </a:pPr>
            <a:r>
              <a:rPr lang="en-CA" dirty="0"/>
              <a:t>I used the new lane sign to signify that owning your own home will open you up to other possibilities and options</a:t>
            </a:r>
          </a:p>
          <a:p>
            <a:pPr marL="342900" indent="-342900">
              <a:buAutoNum type="arabicPeriod"/>
            </a:pPr>
            <a:endParaRPr lang="en-CA" dirty="0"/>
          </a:p>
        </p:txBody>
      </p:sp>
    </p:spTree>
    <p:extLst>
      <p:ext uri="{BB962C8B-B14F-4D97-AF65-F5344CB8AC3E}">
        <p14:creationId xmlns:p14="http://schemas.microsoft.com/office/powerpoint/2010/main" val="297499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9515"/>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The end</a:t>
            </a:r>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nvGraphicFramePr>
            <p:xfrm>
              <a:off x="15166998" y="5905937"/>
              <a:ext cx="1900279" cy="952063"/>
            </p:xfrm>
            <a:graphic>
              <a:graphicData uri="http://schemas.microsoft.com/office/drawing/2017/model3d">
                <am3d:model3d r:embed="rId4">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5"/>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5"/>
              <a:stretch>
                <a:fillRect/>
              </a:stretch>
            </p:blipFill>
            <p:spPr>
              <a:xfrm>
                <a:off x="15166998" y="5905937"/>
                <a:ext cx="1900279" cy="95206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DE2A5F3-10B6-45BE-82B9-78120B68FF9A}"/>
                  </a:ext>
                </a:extLst>
              </p:cNvPr>
              <p:cNvGraphicFramePr>
                <a:graphicFrameLocks noChangeAspect="1"/>
              </p:cNvGraphicFramePr>
              <p:nvPr>
                <p:extLst>
                  <p:ext uri="{D42A27DB-BD31-4B8C-83A1-F6EECF244321}">
                    <p14:modId xmlns:p14="http://schemas.microsoft.com/office/powerpoint/2010/main" val="2551378504"/>
                  </p:ext>
                </p:extLst>
              </p:nvPr>
            </p:nvGraphicFramePr>
            <p:xfrm>
              <a:off x="172175" y="-3565551"/>
              <a:ext cx="612877" cy="1730908"/>
            </p:xfrm>
            <a:graphic>
              <a:graphicData uri="http://schemas.microsoft.com/office/drawing/2017/model3d">
                <am3d:model3d r:embed="rId6">
                  <am3d:spPr>
                    <a:xfrm>
                      <a:off x="0" y="0"/>
                      <a:ext cx="612877" cy="1730908"/>
                    </a:xfrm>
                    <a:prstGeom prst="rect">
                      <a:avLst/>
                    </a:prstGeom>
                  </am3d:spPr>
                  <am3d:camera>
                    <am3d:pos x="0" y="0" z="54967414"/>
                    <am3d:up dx="0" dy="36000000" dz="0"/>
                    <am3d:lookAt x="0" y="0" z="0"/>
                    <am3d:perspective fov="2700000"/>
                  </am3d:camera>
                  <am3d:trans>
                    <am3d:meterPerModelUnit n="208280" d="1000000"/>
                    <am3d:preTrans dx="0" dy="-777062" dz="-1344919"/>
                    <am3d:scale>
                      <am3d:sx n="1000000" d="1000000"/>
                      <am3d:sy n="1000000" d="1000000"/>
                      <am3d:sz n="1000000" d="1000000"/>
                    </am3d:scale>
                    <am3d:rot/>
                    <am3d:postTrans dx="0" dy="0" dz="0"/>
                  </am3d:trans>
                  <am3d:raster rName="Office3DRenderer" rVer="16.0.8326">
                    <am3d:blip r:embed="rId7"/>
                  </am3d:raster>
                  <am3d:objViewport viewportSz="1905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DE2A5F3-10B6-45BE-82B9-78120B68FF9A}"/>
                  </a:ext>
                </a:extLst>
              </p:cNvPr>
              <p:cNvPicPr>
                <a:picLocks noGrp="1" noRot="1" noChangeAspect="1" noMove="1" noResize="1" noEditPoints="1" noAdjustHandles="1" noChangeArrowheads="1" noChangeShapeType="1" noCrop="1"/>
              </p:cNvPicPr>
              <p:nvPr/>
            </p:nvPicPr>
            <p:blipFill>
              <a:blip r:embed="rId7"/>
              <a:stretch>
                <a:fillRect/>
              </a:stretch>
            </p:blipFill>
            <p:spPr>
              <a:xfrm>
                <a:off x="172175" y="-3565551"/>
                <a:ext cx="612877" cy="1730908"/>
              </a:xfrm>
              <a:prstGeom prst="rect">
                <a:avLst/>
              </a:prstGeom>
            </p:spPr>
          </p:pic>
        </mc:Fallback>
      </mc:AlternateContent>
    </p:spTree>
    <p:extLst>
      <p:ext uri="{BB962C8B-B14F-4D97-AF65-F5344CB8AC3E}">
        <p14:creationId xmlns:p14="http://schemas.microsoft.com/office/powerpoint/2010/main" val="307293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03/06- Asthma Attack</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1193034141"/>
                  </p:ext>
                </p:extLst>
              </p:nvPr>
            </p:nvGraphicFramePr>
            <p:xfrm>
              <a:off x="-375709" y="5905927"/>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375709" y="5905927"/>
                <a:ext cx="1900279" cy="952063"/>
              </a:xfrm>
              <a:prstGeom prst="rect">
                <a:avLst/>
              </a:prstGeom>
            </p:spPr>
          </p:pic>
        </mc:Fallback>
      </mc:AlternateContent>
      <p:sp>
        <p:nvSpPr>
          <p:cNvPr id="10" name="TextBox 9">
            <a:extLst>
              <a:ext uri="{FF2B5EF4-FFF2-40B4-BE49-F238E27FC236}">
                <a16:creationId xmlns:a16="http://schemas.microsoft.com/office/drawing/2014/main" id="{0B9942FB-3C37-44FE-A039-DD724CDE798D}"/>
              </a:ext>
            </a:extLst>
          </p:cNvPr>
          <p:cNvSpPr txBox="1"/>
          <p:nvPr/>
        </p:nvSpPr>
        <p:spPr>
          <a:xfrm>
            <a:off x="762000" y="2308393"/>
            <a:ext cx="4928997" cy="2585323"/>
          </a:xfrm>
          <a:prstGeom prst="rect">
            <a:avLst/>
          </a:prstGeom>
          <a:noFill/>
        </p:spPr>
        <p:txBody>
          <a:bodyPr wrap="square" rtlCol="0">
            <a:spAutoFit/>
          </a:bodyPr>
          <a:lstStyle/>
          <a:p>
            <a:r>
              <a:rPr lang="en-CA" dirty="0"/>
              <a:t>The only thing I remember as a small child was my asthma attack when I was 3 years old. I was sleeping peacefully in my bed one night and all of a sudden, I woke up not being able to breathe. I rushed to my parent’s room and they had to call the ambulance. Thankfully, I regained my breathing well before they arrived, but it still left me with a scar. I now give a very wide berth to cats and rabbits and always carry an inhaler at all times.</a:t>
            </a:r>
          </a:p>
        </p:txBody>
      </p:sp>
      <p:pic>
        <p:nvPicPr>
          <p:cNvPr id="12" name="Picture 11">
            <a:extLst>
              <a:ext uri="{FF2B5EF4-FFF2-40B4-BE49-F238E27FC236}">
                <a16:creationId xmlns:a16="http://schemas.microsoft.com/office/drawing/2014/main" id="{DCAF141C-2F98-4BCD-94E7-45ADCFA0FC68}"/>
              </a:ext>
            </a:extLst>
          </p:cNvPr>
          <p:cNvPicPr>
            <a:picLocks noChangeAspect="1"/>
          </p:cNvPicPr>
          <p:nvPr/>
        </p:nvPicPr>
        <p:blipFill>
          <a:blip r:embed="rId8"/>
          <a:stretch>
            <a:fillRect/>
          </a:stretch>
        </p:blipFill>
        <p:spPr>
          <a:xfrm>
            <a:off x="7712774" y="1335024"/>
            <a:ext cx="2455924" cy="3171825"/>
          </a:xfrm>
          <a:prstGeom prst="rect">
            <a:avLst/>
          </a:prstGeom>
        </p:spPr>
      </p:pic>
      <p:pic>
        <p:nvPicPr>
          <p:cNvPr id="16" name="Picture 15" descr="A close up of text on a black background&#10;&#10;Description automatically generated">
            <a:extLst>
              <a:ext uri="{FF2B5EF4-FFF2-40B4-BE49-F238E27FC236}">
                <a16:creationId xmlns:a16="http://schemas.microsoft.com/office/drawing/2014/main" id="{878FA7E4-C827-4439-ABF7-5747B6EC045E}"/>
              </a:ext>
            </a:extLst>
          </p:cNvPr>
          <p:cNvPicPr>
            <a:picLocks noChangeAspect="1"/>
          </p:cNvPicPr>
          <p:nvPr/>
        </p:nvPicPr>
        <p:blipFill>
          <a:blip r:embed="rId9"/>
          <a:stretch>
            <a:fillRect/>
          </a:stretch>
        </p:blipFill>
        <p:spPr>
          <a:xfrm>
            <a:off x="10293872" y="-187510"/>
            <a:ext cx="2027668" cy="2027668"/>
          </a:xfrm>
          <a:prstGeom prst="rect">
            <a:avLst/>
          </a:prstGeom>
        </p:spPr>
      </p:pic>
    </p:spTree>
    <p:extLst>
      <p:ext uri="{BB962C8B-B14F-4D97-AF65-F5344CB8AC3E}">
        <p14:creationId xmlns:p14="http://schemas.microsoft.com/office/powerpoint/2010/main" val="1102586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07/08- Deal</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2552578847"/>
                  </p:ext>
                </p:extLst>
              </p:nvPr>
            </p:nvGraphicFramePr>
            <p:xfrm>
              <a:off x="762000" y="5905937"/>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762000" y="5905937"/>
                <a:ext cx="1900279" cy="952063"/>
              </a:xfrm>
              <a:prstGeom prst="rect">
                <a:avLst/>
              </a:prstGeom>
            </p:spPr>
          </p:pic>
        </mc:Fallback>
      </mc:AlternateContent>
      <p:sp>
        <p:nvSpPr>
          <p:cNvPr id="10" name="TextBox 9">
            <a:extLst>
              <a:ext uri="{FF2B5EF4-FFF2-40B4-BE49-F238E27FC236}">
                <a16:creationId xmlns:a16="http://schemas.microsoft.com/office/drawing/2014/main" id="{91641C5A-565D-49EF-8319-2E5E83D723A4}"/>
              </a:ext>
            </a:extLst>
          </p:cNvPr>
          <p:cNvSpPr txBox="1"/>
          <p:nvPr/>
        </p:nvSpPr>
        <p:spPr>
          <a:xfrm>
            <a:off x="762000" y="2308393"/>
            <a:ext cx="4928997" cy="2308324"/>
          </a:xfrm>
          <a:prstGeom prst="rect">
            <a:avLst/>
          </a:prstGeom>
          <a:noFill/>
        </p:spPr>
        <p:txBody>
          <a:bodyPr wrap="square" rtlCol="0">
            <a:spAutoFit/>
          </a:bodyPr>
          <a:lstStyle/>
          <a:p>
            <a:r>
              <a:rPr lang="en-CA" dirty="0"/>
              <a:t>One day when my mother &amp; I were shopping, we drove past a pregnant mother who was smoking with another baby in a stroller. I pointed it out to my mother, and the she made a deal with me. If I don’t smoke, drink alcohol, or do drugs until graduating high school, then I will get $1000. I recently remembered this and will keep up my part of the deal.</a:t>
            </a:r>
          </a:p>
        </p:txBody>
      </p:sp>
      <p:pic>
        <p:nvPicPr>
          <p:cNvPr id="4" name="Picture 3" descr="A close up of a sign&#10;&#10;Description automatically generated">
            <a:extLst>
              <a:ext uri="{FF2B5EF4-FFF2-40B4-BE49-F238E27FC236}">
                <a16:creationId xmlns:a16="http://schemas.microsoft.com/office/drawing/2014/main" id="{924F61EC-29EF-4838-B981-47560DBE831D}"/>
              </a:ext>
            </a:extLst>
          </p:cNvPr>
          <p:cNvPicPr>
            <a:picLocks noChangeAspect="1"/>
          </p:cNvPicPr>
          <p:nvPr/>
        </p:nvPicPr>
        <p:blipFill>
          <a:blip r:embed="rId8"/>
          <a:stretch>
            <a:fillRect/>
          </a:stretch>
        </p:blipFill>
        <p:spPr>
          <a:xfrm>
            <a:off x="7226236" y="955538"/>
            <a:ext cx="3429000" cy="3429000"/>
          </a:xfrm>
          <a:prstGeom prst="rect">
            <a:avLst/>
          </a:prstGeom>
        </p:spPr>
      </p:pic>
    </p:spTree>
    <p:extLst>
      <p:ext uri="{BB962C8B-B14F-4D97-AF65-F5344CB8AC3E}">
        <p14:creationId xmlns:p14="http://schemas.microsoft.com/office/powerpoint/2010/main" val="3789599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09/08- French Immersion</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526315416"/>
                  </p:ext>
                </p:extLst>
              </p:nvPr>
            </p:nvGraphicFramePr>
            <p:xfrm>
              <a:off x="1539174" y="5895070"/>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1539174" y="5895070"/>
                <a:ext cx="1900279" cy="952063"/>
              </a:xfrm>
              <a:prstGeom prst="rect">
                <a:avLst/>
              </a:prstGeom>
            </p:spPr>
          </p:pic>
        </mc:Fallback>
      </mc:AlternateContent>
      <p:sp>
        <p:nvSpPr>
          <p:cNvPr id="10" name="TextBox 9">
            <a:extLst>
              <a:ext uri="{FF2B5EF4-FFF2-40B4-BE49-F238E27FC236}">
                <a16:creationId xmlns:a16="http://schemas.microsoft.com/office/drawing/2014/main" id="{A5CDE16F-9E95-43C0-94DD-EC2B607B4F84}"/>
              </a:ext>
            </a:extLst>
          </p:cNvPr>
          <p:cNvSpPr txBox="1"/>
          <p:nvPr/>
        </p:nvSpPr>
        <p:spPr>
          <a:xfrm>
            <a:off x="762000" y="2308393"/>
            <a:ext cx="4928997" cy="1754326"/>
          </a:xfrm>
          <a:prstGeom prst="rect">
            <a:avLst/>
          </a:prstGeom>
          <a:noFill/>
        </p:spPr>
        <p:txBody>
          <a:bodyPr wrap="square" rtlCol="0">
            <a:spAutoFit/>
          </a:bodyPr>
          <a:lstStyle/>
          <a:p>
            <a:r>
              <a:rPr lang="en-CA" dirty="0"/>
              <a:t>When I was 5, I started kindergarten. My parents placed me in a French immersion school even though there was a regular school down my street. I still don’t regret their choice to this day because it helped me in France and also when we went to Quebec to ski, hike &amp; travel.</a:t>
            </a:r>
          </a:p>
        </p:txBody>
      </p:sp>
      <p:pic>
        <p:nvPicPr>
          <p:cNvPr id="7" name="Picture 6" descr="A close up of a sign&#10;&#10;Description automatically generated">
            <a:extLst>
              <a:ext uri="{FF2B5EF4-FFF2-40B4-BE49-F238E27FC236}">
                <a16:creationId xmlns:a16="http://schemas.microsoft.com/office/drawing/2014/main" id="{F87ED09D-3EC3-4DCF-98F9-A089DEFBE306}"/>
              </a:ext>
            </a:extLst>
          </p:cNvPr>
          <p:cNvPicPr>
            <a:picLocks noChangeAspect="1"/>
          </p:cNvPicPr>
          <p:nvPr/>
        </p:nvPicPr>
        <p:blipFill>
          <a:blip r:embed="rId8"/>
          <a:stretch>
            <a:fillRect/>
          </a:stretch>
        </p:blipFill>
        <p:spPr>
          <a:xfrm>
            <a:off x="10231699" y="118290"/>
            <a:ext cx="1872346" cy="1834899"/>
          </a:xfrm>
          <a:prstGeom prst="rect">
            <a:avLst/>
          </a:prstGeom>
        </p:spPr>
      </p:pic>
      <p:pic>
        <p:nvPicPr>
          <p:cNvPr id="4" name="Picture 3" descr="School desk with books and pencils with chalkboard in background">
            <a:extLst>
              <a:ext uri="{FF2B5EF4-FFF2-40B4-BE49-F238E27FC236}">
                <a16:creationId xmlns:a16="http://schemas.microsoft.com/office/drawing/2014/main" id="{34A9F5B5-B857-4B22-850E-8F3D1FA1DF06}"/>
              </a:ext>
            </a:extLst>
          </p:cNvPr>
          <p:cNvPicPr>
            <a:picLocks noChangeAspect="1"/>
          </p:cNvPicPr>
          <p:nvPr/>
        </p:nvPicPr>
        <p:blipFill>
          <a:blip r:embed="rId9"/>
          <a:srcRect/>
          <a:stretch/>
        </p:blipFill>
        <p:spPr>
          <a:xfrm>
            <a:off x="6024829" y="1953189"/>
            <a:ext cx="4501222" cy="3002280"/>
          </a:xfrm>
          <a:prstGeom prst="rect">
            <a:avLst/>
          </a:prstGeom>
          <a:effectLst>
            <a:softEdge rad="127000"/>
          </a:effectLst>
        </p:spPr>
      </p:pic>
    </p:spTree>
    <p:extLst>
      <p:ext uri="{BB962C8B-B14F-4D97-AF65-F5344CB8AC3E}">
        <p14:creationId xmlns:p14="http://schemas.microsoft.com/office/powerpoint/2010/main" val="1513438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02/13- opa</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4284003522"/>
                  </p:ext>
                </p:extLst>
              </p:nvPr>
            </p:nvGraphicFramePr>
            <p:xfrm>
              <a:off x="2273707" y="5905937"/>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2273707" y="5905937"/>
                <a:ext cx="1900279" cy="952063"/>
              </a:xfrm>
              <a:prstGeom prst="rect">
                <a:avLst/>
              </a:prstGeom>
            </p:spPr>
          </p:pic>
        </mc:Fallback>
      </mc:AlternateContent>
      <p:sp>
        <p:nvSpPr>
          <p:cNvPr id="10" name="TextBox 9">
            <a:extLst>
              <a:ext uri="{FF2B5EF4-FFF2-40B4-BE49-F238E27FC236}">
                <a16:creationId xmlns:a16="http://schemas.microsoft.com/office/drawing/2014/main" id="{89A23CDA-B70C-474F-A4E9-6EA3D427B76B}"/>
              </a:ext>
            </a:extLst>
          </p:cNvPr>
          <p:cNvSpPr txBox="1"/>
          <p:nvPr/>
        </p:nvSpPr>
        <p:spPr>
          <a:xfrm>
            <a:off x="762000" y="2308393"/>
            <a:ext cx="5610221" cy="2585323"/>
          </a:xfrm>
          <a:prstGeom prst="rect">
            <a:avLst/>
          </a:prstGeom>
          <a:noFill/>
        </p:spPr>
        <p:txBody>
          <a:bodyPr wrap="square" rtlCol="0">
            <a:spAutoFit/>
          </a:bodyPr>
          <a:lstStyle/>
          <a:p>
            <a:r>
              <a:rPr lang="en-CA" dirty="0"/>
              <a:t>One day after school I spontaneously heard that we were flying to Winnipeg to visit my Oma &amp; Opa. I realised soon after we landed that the visit was not going to be a pleasant one. My Opa was diagnosed with colon cancer a few years before and was recently sent to the hospital. A week after we arrived he passed away. This was the first time a close relative passed and I don’t know if I even fully comprehended that I wasn’t going to see him again. It was the first time I felt true sadness.</a:t>
            </a:r>
          </a:p>
        </p:txBody>
      </p:sp>
      <p:pic>
        <p:nvPicPr>
          <p:cNvPr id="7" name="Picture 6">
            <a:extLst>
              <a:ext uri="{FF2B5EF4-FFF2-40B4-BE49-F238E27FC236}">
                <a16:creationId xmlns:a16="http://schemas.microsoft.com/office/drawing/2014/main" id="{50661478-783A-4FB5-8077-9AD192FCCDF9}"/>
              </a:ext>
            </a:extLst>
          </p:cNvPr>
          <p:cNvPicPr>
            <a:picLocks noChangeAspect="1"/>
          </p:cNvPicPr>
          <p:nvPr/>
        </p:nvPicPr>
        <p:blipFill>
          <a:blip r:embed="rId8"/>
          <a:stretch>
            <a:fillRect/>
          </a:stretch>
        </p:blipFill>
        <p:spPr>
          <a:xfrm>
            <a:off x="11167872" y="54454"/>
            <a:ext cx="918010" cy="1543739"/>
          </a:xfrm>
          <a:prstGeom prst="rect">
            <a:avLst/>
          </a:prstGeom>
        </p:spPr>
      </p:pic>
      <p:pic>
        <p:nvPicPr>
          <p:cNvPr id="4" name="Picture 3">
            <a:extLst>
              <a:ext uri="{FF2B5EF4-FFF2-40B4-BE49-F238E27FC236}">
                <a16:creationId xmlns:a16="http://schemas.microsoft.com/office/drawing/2014/main" id="{D7F66E5B-5A96-4251-89A0-1F530951C614}"/>
              </a:ext>
            </a:extLst>
          </p:cNvPr>
          <p:cNvPicPr>
            <a:picLocks noChangeAspect="1"/>
          </p:cNvPicPr>
          <p:nvPr/>
        </p:nvPicPr>
        <p:blipFill>
          <a:blip r:embed="rId9"/>
          <a:stretch>
            <a:fillRect/>
          </a:stretch>
        </p:blipFill>
        <p:spPr>
          <a:xfrm>
            <a:off x="7635668" y="343618"/>
            <a:ext cx="2619700" cy="3929550"/>
          </a:xfrm>
          <a:prstGeom prst="rect">
            <a:avLst/>
          </a:prstGeom>
          <a:effectLst>
            <a:softEdge rad="127000"/>
          </a:effectLst>
        </p:spPr>
      </p:pic>
    </p:spTree>
    <p:extLst>
      <p:ext uri="{BB962C8B-B14F-4D97-AF65-F5344CB8AC3E}">
        <p14:creationId xmlns:p14="http://schemas.microsoft.com/office/powerpoint/2010/main" val="4051269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04/14- Irish</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832131345"/>
                  </p:ext>
                </p:extLst>
              </p:nvPr>
            </p:nvGraphicFramePr>
            <p:xfrm>
              <a:off x="3122246" y="5905937"/>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3122246" y="5905937"/>
                <a:ext cx="1900279" cy="952063"/>
              </a:xfrm>
              <a:prstGeom prst="rect">
                <a:avLst/>
              </a:prstGeom>
            </p:spPr>
          </p:pic>
        </mc:Fallback>
      </mc:AlternateContent>
      <p:sp>
        <p:nvSpPr>
          <p:cNvPr id="10" name="TextBox 9">
            <a:extLst>
              <a:ext uri="{FF2B5EF4-FFF2-40B4-BE49-F238E27FC236}">
                <a16:creationId xmlns:a16="http://schemas.microsoft.com/office/drawing/2014/main" id="{1A7E7DFC-A5DF-43CD-AD41-A20C27199364}"/>
              </a:ext>
            </a:extLst>
          </p:cNvPr>
          <p:cNvSpPr txBox="1"/>
          <p:nvPr/>
        </p:nvSpPr>
        <p:spPr>
          <a:xfrm>
            <a:off x="762000" y="2308393"/>
            <a:ext cx="5400671" cy="2862322"/>
          </a:xfrm>
          <a:prstGeom prst="rect">
            <a:avLst/>
          </a:prstGeom>
          <a:noFill/>
        </p:spPr>
        <p:txBody>
          <a:bodyPr wrap="square" rtlCol="0">
            <a:spAutoFit/>
          </a:bodyPr>
          <a:lstStyle/>
          <a:p>
            <a:r>
              <a:rPr lang="en-CA" dirty="0"/>
              <a:t>One day I was playing with my Kerri Blue Terrier Irish, and I came into the living room all excited, and Irish thought that I was a threat and bit my arm. It wasn’t deep and it didn’t leave scars, yet my parents thought that we had to let go of him. I pleaded with them forever but they wouldn’t budge. He went to live on a farm with a happy-go-lucky gentlemen. Since I was closer to Irish, it was more devastating losing him compared to Opa. Irish made me love having a dog in my life as well as loving animals in general.</a:t>
            </a:r>
          </a:p>
        </p:txBody>
      </p:sp>
      <p:pic>
        <p:nvPicPr>
          <p:cNvPr id="4" name="Picture 3">
            <a:extLst>
              <a:ext uri="{FF2B5EF4-FFF2-40B4-BE49-F238E27FC236}">
                <a16:creationId xmlns:a16="http://schemas.microsoft.com/office/drawing/2014/main" id="{7F388862-C1D3-470F-A888-F355DF93D047}"/>
              </a:ext>
            </a:extLst>
          </p:cNvPr>
          <p:cNvPicPr>
            <a:picLocks noChangeAspect="1"/>
          </p:cNvPicPr>
          <p:nvPr/>
        </p:nvPicPr>
        <p:blipFill>
          <a:blip r:embed="rId8"/>
          <a:stretch>
            <a:fillRect/>
          </a:stretch>
        </p:blipFill>
        <p:spPr>
          <a:xfrm>
            <a:off x="11167872" y="61686"/>
            <a:ext cx="918010" cy="1543739"/>
          </a:xfrm>
          <a:prstGeom prst="rect">
            <a:avLst/>
          </a:prstGeom>
        </p:spPr>
      </p:pic>
      <p:pic>
        <p:nvPicPr>
          <p:cNvPr id="6" name="Picture 5">
            <a:extLst>
              <a:ext uri="{FF2B5EF4-FFF2-40B4-BE49-F238E27FC236}">
                <a16:creationId xmlns:a16="http://schemas.microsoft.com/office/drawing/2014/main" id="{5DD036E3-9357-4DFB-B24C-EFCC15261ECC}"/>
              </a:ext>
            </a:extLst>
          </p:cNvPr>
          <p:cNvPicPr>
            <a:picLocks noChangeAspect="1"/>
          </p:cNvPicPr>
          <p:nvPr/>
        </p:nvPicPr>
        <p:blipFill>
          <a:blip r:embed="rId9"/>
          <a:stretch>
            <a:fillRect/>
          </a:stretch>
        </p:blipFill>
        <p:spPr>
          <a:xfrm>
            <a:off x="7114588" y="297708"/>
            <a:ext cx="2806606" cy="3742141"/>
          </a:xfrm>
          <a:prstGeom prst="rect">
            <a:avLst/>
          </a:prstGeom>
          <a:effectLst>
            <a:softEdge rad="127000"/>
          </a:effectLst>
        </p:spPr>
      </p:pic>
    </p:spTree>
    <p:extLst>
      <p:ext uri="{BB962C8B-B14F-4D97-AF65-F5344CB8AC3E}">
        <p14:creationId xmlns:p14="http://schemas.microsoft.com/office/powerpoint/2010/main" val="3994206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09/14- Moving</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4017413577"/>
                  </p:ext>
                </p:extLst>
              </p:nvPr>
            </p:nvGraphicFramePr>
            <p:xfrm>
              <a:off x="3983885" y="5905937"/>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3983885" y="5905937"/>
                <a:ext cx="1900279" cy="952063"/>
              </a:xfrm>
              <a:prstGeom prst="rect">
                <a:avLst/>
              </a:prstGeom>
            </p:spPr>
          </p:pic>
        </mc:Fallback>
      </mc:AlternateContent>
      <p:sp>
        <p:nvSpPr>
          <p:cNvPr id="10" name="TextBox 9">
            <a:extLst>
              <a:ext uri="{FF2B5EF4-FFF2-40B4-BE49-F238E27FC236}">
                <a16:creationId xmlns:a16="http://schemas.microsoft.com/office/drawing/2014/main" id="{5F197B83-BE80-440A-94C7-CBC4B6BED20C}"/>
              </a:ext>
            </a:extLst>
          </p:cNvPr>
          <p:cNvSpPr txBox="1"/>
          <p:nvPr/>
        </p:nvSpPr>
        <p:spPr>
          <a:xfrm>
            <a:off x="762000" y="2308393"/>
            <a:ext cx="4928997" cy="2308324"/>
          </a:xfrm>
          <a:prstGeom prst="rect">
            <a:avLst/>
          </a:prstGeom>
          <a:noFill/>
        </p:spPr>
        <p:txBody>
          <a:bodyPr wrap="square" rtlCol="0">
            <a:spAutoFit/>
          </a:bodyPr>
          <a:lstStyle/>
          <a:p>
            <a:r>
              <a:rPr lang="en-CA" dirty="0"/>
              <a:t>Sometime after the school year, my dad got a job transfer offering to his company’s Vancouver office. It was a tough choice to make, but eventually we all agreed on it and started a new life in Newport Village. I went to Eagle Ridge Elementary for grade 5 and made a couple of good friends. This was a huge change for me and it made me become shyer and more reserved.</a:t>
            </a:r>
          </a:p>
        </p:txBody>
      </p:sp>
      <p:pic>
        <p:nvPicPr>
          <p:cNvPr id="7" name="Picture 6" descr="A close up of a sign&#10;&#10;Description automatically generated">
            <a:extLst>
              <a:ext uri="{FF2B5EF4-FFF2-40B4-BE49-F238E27FC236}">
                <a16:creationId xmlns:a16="http://schemas.microsoft.com/office/drawing/2014/main" id="{6558C8DC-7CA6-4695-A2FD-76195DFC415A}"/>
              </a:ext>
            </a:extLst>
          </p:cNvPr>
          <p:cNvPicPr>
            <a:picLocks noChangeAspect="1"/>
          </p:cNvPicPr>
          <p:nvPr/>
        </p:nvPicPr>
        <p:blipFill>
          <a:blip r:embed="rId8"/>
          <a:stretch>
            <a:fillRect/>
          </a:stretch>
        </p:blipFill>
        <p:spPr>
          <a:xfrm>
            <a:off x="9666096" y="191547"/>
            <a:ext cx="2524380" cy="1893285"/>
          </a:xfrm>
          <a:prstGeom prst="rect">
            <a:avLst/>
          </a:prstGeom>
        </p:spPr>
      </p:pic>
      <p:pic>
        <p:nvPicPr>
          <p:cNvPr id="4" name="Picture 3" descr="Keys to a home">
            <a:extLst>
              <a:ext uri="{FF2B5EF4-FFF2-40B4-BE49-F238E27FC236}">
                <a16:creationId xmlns:a16="http://schemas.microsoft.com/office/drawing/2014/main" id="{6BFCE587-6361-47E7-B336-85298CED3A3A}"/>
              </a:ext>
            </a:extLst>
          </p:cNvPr>
          <p:cNvPicPr>
            <a:picLocks noChangeAspect="1"/>
          </p:cNvPicPr>
          <p:nvPr/>
        </p:nvPicPr>
        <p:blipFill>
          <a:blip r:embed="rId9"/>
          <a:srcRect/>
          <a:stretch/>
        </p:blipFill>
        <p:spPr>
          <a:xfrm>
            <a:off x="6096000" y="1305612"/>
            <a:ext cx="3834658" cy="2559559"/>
          </a:xfrm>
          <a:prstGeom prst="rect">
            <a:avLst/>
          </a:prstGeom>
          <a:effectLst>
            <a:softEdge rad="127000"/>
          </a:effectLst>
        </p:spPr>
      </p:pic>
    </p:spTree>
    <p:extLst>
      <p:ext uri="{BB962C8B-B14F-4D97-AF65-F5344CB8AC3E}">
        <p14:creationId xmlns:p14="http://schemas.microsoft.com/office/powerpoint/2010/main" val="1699310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02/15- moving (again)</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485847750"/>
                  </p:ext>
                </p:extLst>
              </p:nvPr>
            </p:nvGraphicFramePr>
            <p:xfrm>
              <a:off x="4934024" y="5905927"/>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4934024" y="5905927"/>
                <a:ext cx="1900279" cy="952063"/>
              </a:xfrm>
              <a:prstGeom prst="rect">
                <a:avLst/>
              </a:prstGeom>
            </p:spPr>
          </p:pic>
        </mc:Fallback>
      </mc:AlternateContent>
      <p:sp>
        <p:nvSpPr>
          <p:cNvPr id="10" name="TextBox 9">
            <a:extLst>
              <a:ext uri="{FF2B5EF4-FFF2-40B4-BE49-F238E27FC236}">
                <a16:creationId xmlns:a16="http://schemas.microsoft.com/office/drawing/2014/main" id="{B70FA70F-3F09-40E6-97B2-108D0CE67BDF}"/>
              </a:ext>
            </a:extLst>
          </p:cNvPr>
          <p:cNvSpPr txBox="1"/>
          <p:nvPr/>
        </p:nvSpPr>
        <p:spPr>
          <a:xfrm>
            <a:off x="761999" y="2308393"/>
            <a:ext cx="6072293" cy="2585323"/>
          </a:xfrm>
          <a:prstGeom prst="rect">
            <a:avLst/>
          </a:prstGeom>
          <a:noFill/>
        </p:spPr>
        <p:txBody>
          <a:bodyPr wrap="square" rtlCol="0">
            <a:spAutoFit/>
          </a:bodyPr>
          <a:lstStyle/>
          <a:p>
            <a:r>
              <a:rPr lang="en-CA" dirty="0"/>
              <a:t>Halfway through grade 5, we moved into a permanent residence on Parkside Drive, leaving the rental apartment for good. Even though this was a small change, it had big impact in the long term. After grade 5 was over, I had to go to a different middle school than the others, and therefore leave all my friends behind </a:t>
            </a:r>
            <a:r>
              <a:rPr lang="en-CA" i="1" dirty="0"/>
              <a:t>again</a:t>
            </a:r>
            <a:r>
              <a:rPr lang="en-CA" dirty="0"/>
              <a:t>. I was the only one out of my entire school that went to Eagle Mountain Middle. It took me a while to find my friend group and it also increased my shyness because everyone already knew each other from their elementary school.</a:t>
            </a:r>
          </a:p>
        </p:txBody>
      </p:sp>
      <p:pic>
        <p:nvPicPr>
          <p:cNvPr id="11" name="Picture 10" descr="A close up of a sign&#10;&#10;Description automatically generated">
            <a:extLst>
              <a:ext uri="{FF2B5EF4-FFF2-40B4-BE49-F238E27FC236}">
                <a16:creationId xmlns:a16="http://schemas.microsoft.com/office/drawing/2014/main" id="{DDC1EFE7-876D-42D3-BA77-55CAD2E65C01}"/>
              </a:ext>
            </a:extLst>
          </p:cNvPr>
          <p:cNvPicPr>
            <a:picLocks noChangeAspect="1"/>
          </p:cNvPicPr>
          <p:nvPr/>
        </p:nvPicPr>
        <p:blipFill>
          <a:blip r:embed="rId8"/>
          <a:stretch>
            <a:fillRect/>
          </a:stretch>
        </p:blipFill>
        <p:spPr>
          <a:xfrm>
            <a:off x="9666096" y="191547"/>
            <a:ext cx="2524380" cy="1893285"/>
          </a:xfrm>
          <a:prstGeom prst="rect">
            <a:avLst/>
          </a:prstGeom>
        </p:spPr>
      </p:pic>
      <p:pic>
        <p:nvPicPr>
          <p:cNvPr id="4" name="Picture 3" descr="Tape gun on cardboard box">
            <a:extLst>
              <a:ext uri="{FF2B5EF4-FFF2-40B4-BE49-F238E27FC236}">
                <a16:creationId xmlns:a16="http://schemas.microsoft.com/office/drawing/2014/main" id="{9BBCE961-E587-4ABC-AE7C-9DAD85960698}"/>
              </a:ext>
            </a:extLst>
          </p:cNvPr>
          <p:cNvPicPr>
            <a:picLocks noChangeAspect="1"/>
          </p:cNvPicPr>
          <p:nvPr/>
        </p:nvPicPr>
        <p:blipFill>
          <a:blip r:embed="rId9"/>
          <a:srcRect/>
          <a:stretch/>
        </p:blipFill>
        <p:spPr>
          <a:xfrm>
            <a:off x="7103366" y="1859437"/>
            <a:ext cx="3253862" cy="2171890"/>
          </a:xfrm>
          <a:prstGeom prst="rect">
            <a:avLst/>
          </a:prstGeom>
          <a:effectLst>
            <a:softEdge rad="127000"/>
          </a:effectLst>
        </p:spPr>
      </p:pic>
    </p:spTree>
    <p:extLst>
      <p:ext uri="{BB962C8B-B14F-4D97-AF65-F5344CB8AC3E}">
        <p14:creationId xmlns:p14="http://schemas.microsoft.com/office/powerpoint/2010/main" val="324917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ree, outdoor, sky, snow&#10;&#10;Description automatically generated">
            <a:extLst>
              <a:ext uri="{FF2B5EF4-FFF2-40B4-BE49-F238E27FC236}">
                <a16:creationId xmlns:a16="http://schemas.microsoft.com/office/drawing/2014/main" id="{0C484453-98D3-490A-A27F-424292771C45}"/>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Cutout/>
                    </a14:imgEffect>
                  </a14:imgLayer>
                </a14:imgProps>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585216"/>
            <a:ext cx="9720072" cy="1499616"/>
          </a:xfrm>
          <a:prstGeom prst="rect">
            <a:avLst/>
          </a:prstGeom>
        </p:spPr>
        <p:txBody>
          <a:bodyPr vert="horz" lIns="91440" tIns="45720" rIns="91440" bIns="45720" rtlCol="0">
            <a:normAutofit/>
          </a:bodyPr>
          <a:lstStyle/>
          <a:p>
            <a:r>
              <a:rPr lang="en-US" b="1" dirty="0">
                <a:solidFill>
                  <a:srgbClr val="FFFFFF"/>
                </a:solidFill>
              </a:rPr>
              <a:t>05/15- My first computer</a:t>
            </a:r>
          </a:p>
        </p:txBody>
      </p:sp>
      <p:cxnSp>
        <p:nvCxnSpPr>
          <p:cNvPr id="19" name="Straight Connector 18">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CD58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21EADA-DB32-40D2-A51A-90E6925D9338}"/>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tretch>
            <a:fillRect/>
          </a:stretch>
        </p:blipFill>
        <p:spPr>
          <a:xfrm>
            <a:off x="-1524" y="5117277"/>
            <a:ext cx="12192000" cy="1740723"/>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225A606-E5E9-468B-B342-C047CC535865}"/>
                  </a:ext>
                </a:extLst>
              </p:cNvPr>
              <p:cNvGraphicFramePr>
                <a:graphicFrameLocks noChangeAspect="1"/>
              </p:cNvGraphicFramePr>
              <p:nvPr>
                <p:extLst>
                  <p:ext uri="{D42A27DB-BD31-4B8C-83A1-F6EECF244321}">
                    <p14:modId xmlns:p14="http://schemas.microsoft.com/office/powerpoint/2010/main" val="3182486355"/>
                  </p:ext>
                </p:extLst>
              </p:nvPr>
            </p:nvGraphicFramePr>
            <p:xfrm>
              <a:off x="5884164" y="5905937"/>
              <a:ext cx="1900279" cy="952063"/>
            </p:xfrm>
            <a:graphic>
              <a:graphicData uri="http://schemas.microsoft.com/office/drawing/2017/model3d">
                <am3d:model3d r:embed="rId6">
                  <am3d:spPr>
                    <a:xfrm>
                      <a:off x="0" y="0"/>
                      <a:ext cx="1900279" cy="952063"/>
                    </a:xfrm>
                    <a:prstGeom prst="rect">
                      <a:avLst/>
                    </a:prstGeom>
                  </am3d:spPr>
                  <am3d:camera>
                    <am3d:pos x="0" y="0" z="54925761"/>
                    <am3d:up dx="0" dy="36000000" dz="0"/>
                    <am3d:lookAt x="0" y="0" z="0"/>
                    <am3d:perspective fov="2700000"/>
                  </am3d:camera>
                  <am3d:trans>
                    <am3d:meterPerModelUnit n="214910" d="1000000"/>
                    <am3d:preTrans dx="-3" dy="-6822556" dz="0"/>
                    <am3d:scale>
                      <am3d:sx n="1000000" d="1000000"/>
                      <am3d:sy n="1000000" d="1000000"/>
                      <am3d:sz n="1000000" d="1000000"/>
                    </am3d:scale>
                    <am3d:rot ax="5372484" ay="132" az="-10781489"/>
                    <am3d:postTrans dx="0" dy="0" dz="0"/>
                  </am3d:trans>
                  <am3d:raster rName="Office3DRenderer" rVer="16.0.8326">
                    <am3d:blip r:embed="rId7"/>
                  </am3d:raster>
                  <am3d:objViewport viewportSz="2261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225A606-E5E9-468B-B342-C047CC535865}"/>
                  </a:ext>
                </a:extLst>
              </p:cNvPr>
              <p:cNvPicPr>
                <a:picLocks noGrp="1" noRot="1" noChangeAspect="1" noMove="1" noResize="1" noEditPoints="1" noAdjustHandles="1" noChangeArrowheads="1" noChangeShapeType="1" noCrop="1"/>
              </p:cNvPicPr>
              <p:nvPr/>
            </p:nvPicPr>
            <p:blipFill>
              <a:blip r:embed="rId7"/>
              <a:stretch>
                <a:fillRect/>
              </a:stretch>
            </p:blipFill>
            <p:spPr>
              <a:xfrm>
                <a:off x="5884164" y="5905937"/>
                <a:ext cx="1900279" cy="952063"/>
              </a:xfrm>
              <a:prstGeom prst="rect">
                <a:avLst/>
              </a:prstGeom>
            </p:spPr>
          </p:pic>
        </mc:Fallback>
      </mc:AlternateContent>
      <p:sp>
        <p:nvSpPr>
          <p:cNvPr id="10" name="TextBox 9">
            <a:extLst>
              <a:ext uri="{FF2B5EF4-FFF2-40B4-BE49-F238E27FC236}">
                <a16:creationId xmlns:a16="http://schemas.microsoft.com/office/drawing/2014/main" id="{DDA8DB30-3CDA-4996-A3CD-BDCF7ACF99C6}"/>
              </a:ext>
            </a:extLst>
          </p:cNvPr>
          <p:cNvSpPr txBox="1"/>
          <p:nvPr/>
        </p:nvSpPr>
        <p:spPr>
          <a:xfrm>
            <a:off x="762000" y="2308393"/>
            <a:ext cx="5191114" cy="2862322"/>
          </a:xfrm>
          <a:prstGeom prst="rect">
            <a:avLst/>
          </a:prstGeom>
          <a:noFill/>
        </p:spPr>
        <p:txBody>
          <a:bodyPr wrap="square" rtlCol="0">
            <a:spAutoFit/>
          </a:bodyPr>
          <a:lstStyle/>
          <a:p>
            <a:r>
              <a:rPr lang="en-CA" dirty="0"/>
              <a:t>I first got introduced into building your own computer when I first started grade 5. After that, I was determined to save up enough money to buy and build one. A year and 4 months go by and I saved up $800 to build it. I mainly played Minecraft on it since it was the only game I was interested in and because my parents wouldn’t let me play any game that involves killing other people (which I’m annoyed and grateful for). It’s enabled me to expand my list of hobbies as well as helped me with my homework.</a:t>
            </a:r>
          </a:p>
        </p:txBody>
      </p:sp>
      <p:pic>
        <p:nvPicPr>
          <p:cNvPr id="7" name="Picture 6" descr="A close up of a sign&#10;&#10;Description automatically generated">
            <a:extLst>
              <a:ext uri="{FF2B5EF4-FFF2-40B4-BE49-F238E27FC236}">
                <a16:creationId xmlns:a16="http://schemas.microsoft.com/office/drawing/2014/main" id="{84A1D8D7-7FBA-4606-B947-3B262F3C3411}"/>
              </a:ext>
            </a:extLst>
          </p:cNvPr>
          <p:cNvPicPr>
            <a:picLocks noChangeAspect="1"/>
          </p:cNvPicPr>
          <p:nvPr/>
        </p:nvPicPr>
        <p:blipFill>
          <a:blip r:embed="rId8"/>
          <a:stretch>
            <a:fillRect/>
          </a:stretch>
        </p:blipFill>
        <p:spPr>
          <a:xfrm>
            <a:off x="9906062" y="130029"/>
            <a:ext cx="2200529" cy="1954803"/>
          </a:xfrm>
          <a:prstGeom prst="rect">
            <a:avLst/>
          </a:prstGeom>
        </p:spPr>
      </p:pic>
      <p:pic>
        <p:nvPicPr>
          <p:cNvPr id="4" name="Picture 3">
            <a:extLst>
              <a:ext uri="{FF2B5EF4-FFF2-40B4-BE49-F238E27FC236}">
                <a16:creationId xmlns:a16="http://schemas.microsoft.com/office/drawing/2014/main" id="{351A0C6A-B7C8-46E1-BD0A-B7F3CB6B3956}"/>
              </a:ext>
            </a:extLst>
          </p:cNvPr>
          <p:cNvPicPr>
            <a:picLocks noChangeAspect="1"/>
          </p:cNvPicPr>
          <p:nvPr/>
        </p:nvPicPr>
        <p:blipFill>
          <a:blip r:embed="rId9"/>
          <a:stretch>
            <a:fillRect/>
          </a:stretch>
        </p:blipFill>
        <p:spPr>
          <a:xfrm rot="5400000">
            <a:off x="6608964" y="2197697"/>
            <a:ext cx="2934038" cy="2200529"/>
          </a:xfrm>
          <a:prstGeom prst="rect">
            <a:avLst/>
          </a:prstGeom>
          <a:effectLst>
            <a:softEdge rad="127000"/>
          </a:effectLst>
        </p:spPr>
      </p:pic>
    </p:spTree>
    <p:extLst>
      <p:ext uri="{BB962C8B-B14F-4D97-AF65-F5344CB8AC3E}">
        <p14:creationId xmlns:p14="http://schemas.microsoft.com/office/powerpoint/2010/main" val="2762585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DE682D-B6B9-42D0-88B0-65F09B3D7CEF}">
  <ds:schemaRefs>
    <ds:schemaRef ds:uri="http://schemas.microsoft.com/sharepoint/v3/contenttype/forms"/>
  </ds:schemaRefs>
</ds:datastoreItem>
</file>

<file path=customXml/itemProps2.xml><?xml version="1.0" encoding="utf-8"?>
<ds:datastoreItem xmlns:ds="http://schemas.openxmlformats.org/officeDocument/2006/customXml" ds:itemID="{C10F7A41-B1D0-4876-B6D4-D0473498FCF9}">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2A708FAD-CC7A-492F-8811-2B53E77C7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1538</Words>
  <Application>Microsoft Office PowerPoint</Application>
  <PresentationFormat>Widescreen</PresentationFormat>
  <Paragraphs>46</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Tw Cen MT</vt:lpstr>
      <vt:lpstr>Tw Cen MT Condensed</vt:lpstr>
      <vt:lpstr>Wingdings 3</vt:lpstr>
      <vt:lpstr>Integral</vt:lpstr>
      <vt:lpstr>My Roadmap</vt:lpstr>
      <vt:lpstr>03/06- Asthma Attack</vt:lpstr>
      <vt:lpstr>07/08- Deal</vt:lpstr>
      <vt:lpstr>09/08- French Immersion</vt:lpstr>
      <vt:lpstr>02/13- opa</vt:lpstr>
      <vt:lpstr>04/14- Irish</vt:lpstr>
      <vt:lpstr>09/14- Moving</vt:lpstr>
      <vt:lpstr>02/15- moving (again)</vt:lpstr>
      <vt:lpstr>05/15- My first computer</vt:lpstr>
      <vt:lpstr>07/16- Europe Trip</vt:lpstr>
      <vt:lpstr>06\17- Europe Trip #2</vt:lpstr>
      <vt:lpstr>07/17- inquiry Project</vt:lpstr>
      <vt:lpstr>08/18- BC Bike Trip</vt:lpstr>
      <vt:lpstr>Future Goals</vt:lpstr>
      <vt:lpstr>2020- Buy My Own camera</vt:lpstr>
      <vt:lpstr>2021- Travel Northern BC</vt:lpstr>
      <vt:lpstr>2040- Own my home</vt:lpstr>
      <vt:lpstr>Why I chose the signs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Roadmap</dc:title>
  <dc:creator/>
  <cp:lastModifiedBy/>
  <cp:revision>2</cp:revision>
  <dcterms:created xsi:type="dcterms:W3CDTF">2019-02-08T04:34:52Z</dcterms:created>
  <dcterms:modified xsi:type="dcterms:W3CDTF">2020-07-30T19:26:27Z</dcterms:modified>
</cp:coreProperties>
</file>